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727" r:id="rId3"/>
    <p:sldMasterId id="2147483740" r:id="rId4"/>
  </p:sldMasterIdLst>
  <p:notesMasterIdLst>
    <p:notesMasterId r:id="rId45"/>
  </p:notesMasterIdLst>
  <p:sldIdLst>
    <p:sldId id="300" r:id="rId5"/>
    <p:sldId id="310" r:id="rId6"/>
    <p:sldId id="302" r:id="rId7"/>
    <p:sldId id="303" r:id="rId8"/>
    <p:sldId id="311" r:id="rId9"/>
    <p:sldId id="338" r:id="rId10"/>
    <p:sldId id="304" r:id="rId11"/>
    <p:sldId id="308" r:id="rId12"/>
    <p:sldId id="342" r:id="rId13"/>
    <p:sldId id="309" r:id="rId14"/>
    <p:sldId id="360" r:id="rId15"/>
    <p:sldId id="312" r:id="rId16"/>
    <p:sldId id="313" r:id="rId17"/>
    <p:sldId id="314" r:id="rId18"/>
    <p:sldId id="351" r:id="rId19"/>
    <p:sldId id="315" r:id="rId20"/>
    <p:sldId id="316" r:id="rId21"/>
    <p:sldId id="352" r:id="rId22"/>
    <p:sldId id="257" r:id="rId23"/>
    <p:sldId id="258" r:id="rId24"/>
    <p:sldId id="259" r:id="rId25"/>
    <p:sldId id="260" r:id="rId26"/>
    <p:sldId id="261" r:id="rId27"/>
    <p:sldId id="353" r:id="rId28"/>
    <p:sldId id="354" r:id="rId29"/>
    <p:sldId id="355" r:id="rId30"/>
    <p:sldId id="273" r:id="rId31"/>
    <p:sldId id="274" r:id="rId32"/>
    <p:sldId id="275" r:id="rId33"/>
    <p:sldId id="356" r:id="rId34"/>
    <p:sldId id="357" r:id="rId35"/>
    <p:sldId id="358" r:id="rId36"/>
    <p:sldId id="359" r:id="rId37"/>
    <p:sldId id="280" r:id="rId38"/>
    <p:sldId id="345" r:id="rId39"/>
    <p:sldId id="346" r:id="rId40"/>
    <p:sldId id="347" r:id="rId41"/>
    <p:sldId id="348" r:id="rId42"/>
    <p:sldId id="349" r:id="rId43"/>
    <p:sldId id="350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>
      <p:cViewPr varScale="1">
        <p:scale>
          <a:sx n="69" d="100"/>
          <a:sy n="69" d="100"/>
        </p:scale>
        <p:origin x="55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image" Target="../media/image87.wmf"/><Relationship Id="rId7" Type="http://schemas.openxmlformats.org/officeDocument/2006/relationships/image" Target="../media/image91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Relationship Id="rId6" Type="http://schemas.openxmlformats.org/officeDocument/2006/relationships/image" Target="../media/image90.wmf"/><Relationship Id="rId5" Type="http://schemas.openxmlformats.org/officeDocument/2006/relationships/image" Target="../media/image89.wmf"/><Relationship Id="rId4" Type="http://schemas.openxmlformats.org/officeDocument/2006/relationships/image" Target="../media/image88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43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7" Type="http://schemas.openxmlformats.org/officeDocument/2006/relationships/image" Target="../media/image53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6" Type="http://schemas.openxmlformats.org/officeDocument/2006/relationships/image" Target="../media/image59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EECD1-8229-4DEF-BA28-40CADE8EE108}" type="datetimeFigureOut">
              <a:rPr lang="zh-CN" altLang="en-US" smtClean="0"/>
              <a:pPr/>
              <a:t>2021/11/9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75112-6980-4C44-9DD7-890D157A6C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229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75112-6980-4C44-9DD7-890D157A6C0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636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0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3" y="68"/>
              <a:ext cx="449" cy="299"/>
              <a:chOff x="0" y="0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336" y="0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1" y="334"/>
              <a:ext cx="466" cy="299"/>
              <a:chOff x="0" y="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337" y="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288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0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518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10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noProof="0" smtClean="0"/>
              <a:t>单击此处编辑母版标题样式</a:t>
            </a: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noProof="0" smtClean="0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</a:defRPr>
            </a:lvl1pPr>
          </a:lstStyle>
          <a:p>
            <a:pPr>
              <a:defRPr/>
            </a:pPr>
            <a:fld id="{F10AA700-11A3-425B-B566-BBEB0D84E69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6022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EFFDFE-2A1B-4AE4-8649-E29C81B9EC3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1787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617761-8D95-4AE3-98D0-74F21C70E2E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4377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182688" y="2017713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1182688" y="4151313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1B9FB-549D-43F3-ABF7-F3F563137DD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1064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365A43-8326-4AC7-B592-5A289764142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8070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1F84D-FD27-42F2-B3DE-6A030325C34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3981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95263" y="228600"/>
            <a:ext cx="8339137" cy="579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E2F9FF-CE51-4C79-B596-15BEDD32761A}" type="slidenum">
              <a:rPr lang="zh-CN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514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EAD568-6074-4804-A3B3-F3BB272813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04477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82296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4000500"/>
            <a:ext cx="82296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DA531D-4633-441C-9446-CE089A36E9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52944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5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Freeform 19"/>
            <p:cNvSpPr>
              <a:spLocks noEditPoints="1"/>
            </p:cNvSpPr>
            <p:nvPr/>
          </p:nvSpPr>
          <p:spPr bwMode="auto">
            <a:xfrm>
              <a:off x="384" y="22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63551297 w 4"/>
                <a:gd name="T5" fmla="*/ 222344658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63551297 w 4"/>
                <a:gd name="T15" fmla="*/ 668831125 h 60"/>
                <a:gd name="T16" fmla="*/ 63551297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7" name="Freeform 20"/>
            <p:cNvSpPr>
              <a:spLocks noEditPoints="1"/>
            </p:cNvSpPr>
            <p:nvPr/>
          </p:nvSpPr>
          <p:spPr bwMode="auto">
            <a:xfrm>
              <a:off x="384" y="63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8" name="Freeform 21"/>
            <p:cNvSpPr>
              <a:spLocks noEditPoints="1"/>
            </p:cNvSpPr>
            <p:nvPr/>
          </p:nvSpPr>
          <p:spPr bwMode="auto">
            <a:xfrm>
              <a:off x="384" y="1034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9" name="Freeform 22"/>
            <p:cNvSpPr>
              <a:spLocks noEditPoints="1"/>
            </p:cNvSpPr>
            <p:nvPr/>
          </p:nvSpPr>
          <p:spPr bwMode="auto">
            <a:xfrm>
              <a:off x="384" y="1438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63551297 w 4"/>
                <a:gd name="T5" fmla="*/ 222344658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63551297 w 4"/>
                <a:gd name="T15" fmla="*/ 668831125 h 60"/>
                <a:gd name="T16" fmla="*/ 63551297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0" name="Freeform 23"/>
            <p:cNvSpPr>
              <a:spLocks noEditPoints="1"/>
            </p:cNvSpPr>
            <p:nvPr/>
          </p:nvSpPr>
          <p:spPr bwMode="auto">
            <a:xfrm>
              <a:off x="384" y="184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1" name="Freeform 24"/>
            <p:cNvSpPr>
              <a:spLocks noEditPoints="1"/>
            </p:cNvSpPr>
            <p:nvPr/>
          </p:nvSpPr>
          <p:spPr bwMode="auto">
            <a:xfrm>
              <a:off x="384" y="2247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63551297 w 4"/>
                <a:gd name="T5" fmla="*/ 222344658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63551297 w 4"/>
                <a:gd name="T15" fmla="*/ 668831125 h 60"/>
                <a:gd name="T16" fmla="*/ 63551297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2" name="Freeform 25"/>
            <p:cNvSpPr>
              <a:spLocks noEditPoints="1"/>
            </p:cNvSpPr>
            <p:nvPr/>
          </p:nvSpPr>
          <p:spPr bwMode="auto">
            <a:xfrm>
              <a:off x="384" y="265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3" name="Freeform 26"/>
            <p:cNvSpPr>
              <a:spLocks noEditPoints="1"/>
            </p:cNvSpPr>
            <p:nvPr/>
          </p:nvSpPr>
          <p:spPr bwMode="auto">
            <a:xfrm>
              <a:off x="384" y="3056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4" name="Freeform 27"/>
            <p:cNvSpPr>
              <a:spLocks noEditPoints="1"/>
            </p:cNvSpPr>
            <p:nvPr/>
          </p:nvSpPr>
          <p:spPr bwMode="auto">
            <a:xfrm>
              <a:off x="384" y="346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5" name="Freeform 28"/>
            <p:cNvSpPr>
              <a:spLocks noEditPoints="1"/>
            </p:cNvSpPr>
            <p:nvPr/>
          </p:nvSpPr>
          <p:spPr bwMode="auto">
            <a:xfrm>
              <a:off x="384" y="3865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" name="Freeform 31"/>
            <p:cNvSpPr>
              <a:spLocks noEditPoints="1"/>
            </p:cNvSpPr>
            <p:nvPr/>
          </p:nvSpPr>
          <p:spPr bwMode="auto">
            <a:xfrm>
              <a:off x="829" y="22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63551297 w 4"/>
                <a:gd name="T5" fmla="*/ 222344658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63551297 w 4"/>
                <a:gd name="T15" fmla="*/ 668831125 h 60"/>
                <a:gd name="T16" fmla="*/ 63551297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9" name="Freeform 32"/>
            <p:cNvSpPr>
              <a:spLocks noEditPoints="1"/>
            </p:cNvSpPr>
            <p:nvPr/>
          </p:nvSpPr>
          <p:spPr bwMode="auto">
            <a:xfrm>
              <a:off x="829" y="63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20" name="Freeform 33"/>
            <p:cNvSpPr>
              <a:spLocks noEditPoints="1"/>
            </p:cNvSpPr>
            <p:nvPr/>
          </p:nvSpPr>
          <p:spPr bwMode="auto">
            <a:xfrm>
              <a:off x="829" y="1034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21" name="Freeform 34"/>
            <p:cNvSpPr>
              <a:spLocks noEditPoints="1"/>
            </p:cNvSpPr>
            <p:nvPr/>
          </p:nvSpPr>
          <p:spPr bwMode="auto">
            <a:xfrm>
              <a:off x="829" y="1438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63551297 w 4"/>
                <a:gd name="T5" fmla="*/ 222344658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63551297 w 4"/>
                <a:gd name="T15" fmla="*/ 668831125 h 60"/>
                <a:gd name="T16" fmla="*/ 63551297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22" name="Freeform 35"/>
            <p:cNvSpPr>
              <a:spLocks noEditPoints="1"/>
            </p:cNvSpPr>
            <p:nvPr/>
          </p:nvSpPr>
          <p:spPr bwMode="auto">
            <a:xfrm>
              <a:off x="829" y="184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23" name="Freeform 36"/>
            <p:cNvSpPr>
              <a:spLocks noEditPoints="1"/>
            </p:cNvSpPr>
            <p:nvPr/>
          </p:nvSpPr>
          <p:spPr bwMode="auto">
            <a:xfrm>
              <a:off x="829" y="2247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63551297 w 4"/>
                <a:gd name="T5" fmla="*/ 222344658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63551297 w 4"/>
                <a:gd name="T15" fmla="*/ 668831125 h 60"/>
                <a:gd name="T16" fmla="*/ 63551297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24" name="Freeform 37"/>
            <p:cNvSpPr>
              <a:spLocks noEditPoints="1"/>
            </p:cNvSpPr>
            <p:nvPr/>
          </p:nvSpPr>
          <p:spPr bwMode="auto">
            <a:xfrm>
              <a:off x="829" y="265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25" name="Freeform 38"/>
            <p:cNvSpPr>
              <a:spLocks noEditPoints="1"/>
            </p:cNvSpPr>
            <p:nvPr/>
          </p:nvSpPr>
          <p:spPr bwMode="auto">
            <a:xfrm>
              <a:off x="829" y="3056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26" name="Freeform 39"/>
            <p:cNvSpPr>
              <a:spLocks noEditPoints="1"/>
            </p:cNvSpPr>
            <p:nvPr/>
          </p:nvSpPr>
          <p:spPr bwMode="auto">
            <a:xfrm>
              <a:off x="829" y="346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27" name="Freeform 40"/>
            <p:cNvSpPr>
              <a:spLocks noEditPoints="1"/>
            </p:cNvSpPr>
            <p:nvPr/>
          </p:nvSpPr>
          <p:spPr bwMode="auto">
            <a:xfrm>
              <a:off x="829" y="3865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28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" name="Freeform 43"/>
            <p:cNvSpPr>
              <a:spLocks noEditPoints="1"/>
            </p:cNvSpPr>
            <p:nvPr/>
          </p:nvSpPr>
          <p:spPr bwMode="auto">
            <a:xfrm>
              <a:off x="1279" y="22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63551297 w 4"/>
                <a:gd name="T5" fmla="*/ 222344658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63551297 w 4"/>
                <a:gd name="T15" fmla="*/ 668831125 h 60"/>
                <a:gd name="T16" fmla="*/ 63551297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31" name="Freeform 44"/>
            <p:cNvSpPr>
              <a:spLocks noEditPoints="1"/>
            </p:cNvSpPr>
            <p:nvPr/>
          </p:nvSpPr>
          <p:spPr bwMode="auto">
            <a:xfrm>
              <a:off x="1279" y="63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32" name="Freeform 45"/>
            <p:cNvSpPr>
              <a:spLocks noEditPoints="1"/>
            </p:cNvSpPr>
            <p:nvPr/>
          </p:nvSpPr>
          <p:spPr bwMode="auto">
            <a:xfrm>
              <a:off x="1279" y="1034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33" name="Freeform 46"/>
            <p:cNvSpPr>
              <a:spLocks noEditPoints="1"/>
            </p:cNvSpPr>
            <p:nvPr/>
          </p:nvSpPr>
          <p:spPr bwMode="auto">
            <a:xfrm>
              <a:off x="1279" y="1438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63551297 w 4"/>
                <a:gd name="T5" fmla="*/ 222344658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63551297 w 4"/>
                <a:gd name="T15" fmla="*/ 668831125 h 60"/>
                <a:gd name="T16" fmla="*/ 63551297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34" name="Freeform 47"/>
            <p:cNvSpPr>
              <a:spLocks noEditPoints="1"/>
            </p:cNvSpPr>
            <p:nvPr/>
          </p:nvSpPr>
          <p:spPr bwMode="auto">
            <a:xfrm>
              <a:off x="1279" y="184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35" name="Freeform 48"/>
            <p:cNvSpPr>
              <a:spLocks noEditPoints="1"/>
            </p:cNvSpPr>
            <p:nvPr/>
          </p:nvSpPr>
          <p:spPr bwMode="auto">
            <a:xfrm>
              <a:off x="1279" y="2247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63551297 w 4"/>
                <a:gd name="T5" fmla="*/ 222344658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63551297 w 4"/>
                <a:gd name="T15" fmla="*/ 668831125 h 60"/>
                <a:gd name="T16" fmla="*/ 63551297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36" name="Freeform 49"/>
            <p:cNvSpPr>
              <a:spLocks noEditPoints="1"/>
            </p:cNvSpPr>
            <p:nvPr/>
          </p:nvSpPr>
          <p:spPr bwMode="auto">
            <a:xfrm>
              <a:off x="1279" y="265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37" name="Freeform 50"/>
            <p:cNvSpPr>
              <a:spLocks noEditPoints="1"/>
            </p:cNvSpPr>
            <p:nvPr/>
          </p:nvSpPr>
          <p:spPr bwMode="auto">
            <a:xfrm>
              <a:off x="1279" y="3056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38" name="Freeform 51"/>
            <p:cNvSpPr>
              <a:spLocks noEditPoints="1"/>
            </p:cNvSpPr>
            <p:nvPr/>
          </p:nvSpPr>
          <p:spPr bwMode="auto">
            <a:xfrm>
              <a:off x="1279" y="346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39" name="Freeform 52"/>
            <p:cNvSpPr>
              <a:spLocks noEditPoints="1"/>
            </p:cNvSpPr>
            <p:nvPr/>
          </p:nvSpPr>
          <p:spPr bwMode="auto">
            <a:xfrm>
              <a:off x="1279" y="3865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40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2" name="Freeform 55"/>
            <p:cNvSpPr>
              <a:spLocks noEditPoints="1"/>
            </p:cNvSpPr>
            <p:nvPr/>
          </p:nvSpPr>
          <p:spPr bwMode="auto">
            <a:xfrm>
              <a:off x="1724" y="22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63551297 w 4"/>
                <a:gd name="T5" fmla="*/ 222344658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63551297 w 4"/>
                <a:gd name="T15" fmla="*/ 668831125 h 60"/>
                <a:gd name="T16" fmla="*/ 63551297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43" name="Freeform 56"/>
            <p:cNvSpPr>
              <a:spLocks noEditPoints="1"/>
            </p:cNvSpPr>
            <p:nvPr/>
          </p:nvSpPr>
          <p:spPr bwMode="auto">
            <a:xfrm>
              <a:off x="1724" y="63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44" name="Freeform 57"/>
            <p:cNvSpPr>
              <a:spLocks noEditPoints="1"/>
            </p:cNvSpPr>
            <p:nvPr/>
          </p:nvSpPr>
          <p:spPr bwMode="auto">
            <a:xfrm>
              <a:off x="1724" y="1034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45" name="Freeform 58"/>
            <p:cNvSpPr>
              <a:spLocks noEditPoints="1"/>
            </p:cNvSpPr>
            <p:nvPr/>
          </p:nvSpPr>
          <p:spPr bwMode="auto">
            <a:xfrm>
              <a:off x="1724" y="1438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63551297 w 4"/>
                <a:gd name="T5" fmla="*/ 222344658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63551297 w 4"/>
                <a:gd name="T15" fmla="*/ 668831125 h 60"/>
                <a:gd name="T16" fmla="*/ 63551297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46" name="Freeform 59"/>
            <p:cNvSpPr>
              <a:spLocks noEditPoints="1"/>
            </p:cNvSpPr>
            <p:nvPr/>
          </p:nvSpPr>
          <p:spPr bwMode="auto">
            <a:xfrm>
              <a:off x="1724" y="184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47" name="Freeform 60"/>
            <p:cNvSpPr>
              <a:spLocks noEditPoints="1"/>
            </p:cNvSpPr>
            <p:nvPr/>
          </p:nvSpPr>
          <p:spPr bwMode="auto">
            <a:xfrm>
              <a:off x="1724" y="2247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63551297 w 4"/>
                <a:gd name="T5" fmla="*/ 222344658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63551297 w 4"/>
                <a:gd name="T15" fmla="*/ 668831125 h 60"/>
                <a:gd name="T16" fmla="*/ 63551297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48" name="Freeform 61"/>
            <p:cNvSpPr>
              <a:spLocks noEditPoints="1"/>
            </p:cNvSpPr>
            <p:nvPr/>
          </p:nvSpPr>
          <p:spPr bwMode="auto">
            <a:xfrm>
              <a:off x="1724" y="265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49" name="Freeform 62"/>
            <p:cNvSpPr>
              <a:spLocks noEditPoints="1"/>
            </p:cNvSpPr>
            <p:nvPr/>
          </p:nvSpPr>
          <p:spPr bwMode="auto">
            <a:xfrm>
              <a:off x="1724" y="3056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50" name="Freeform 63"/>
            <p:cNvSpPr>
              <a:spLocks noEditPoints="1"/>
            </p:cNvSpPr>
            <p:nvPr/>
          </p:nvSpPr>
          <p:spPr bwMode="auto">
            <a:xfrm>
              <a:off x="1724" y="346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51" name="Freeform 64"/>
            <p:cNvSpPr>
              <a:spLocks noEditPoints="1"/>
            </p:cNvSpPr>
            <p:nvPr/>
          </p:nvSpPr>
          <p:spPr bwMode="auto">
            <a:xfrm>
              <a:off x="1724" y="3865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52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3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4" name="Freeform 67"/>
            <p:cNvSpPr>
              <a:spLocks noEditPoints="1"/>
            </p:cNvSpPr>
            <p:nvPr/>
          </p:nvSpPr>
          <p:spPr bwMode="auto">
            <a:xfrm>
              <a:off x="2169" y="225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63551297 w 4"/>
                <a:gd name="T5" fmla="*/ 222344658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63551297 w 4"/>
                <a:gd name="T15" fmla="*/ 668831125 h 60"/>
                <a:gd name="T16" fmla="*/ 63551297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55" name="Freeform 68"/>
            <p:cNvSpPr>
              <a:spLocks noEditPoints="1"/>
            </p:cNvSpPr>
            <p:nvPr/>
          </p:nvSpPr>
          <p:spPr bwMode="auto">
            <a:xfrm>
              <a:off x="2169" y="630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56" name="Freeform 69"/>
            <p:cNvSpPr>
              <a:spLocks noEditPoints="1"/>
            </p:cNvSpPr>
            <p:nvPr/>
          </p:nvSpPr>
          <p:spPr bwMode="auto">
            <a:xfrm>
              <a:off x="2169" y="1034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57" name="Freeform 70"/>
            <p:cNvSpPr>
              <a:spLocks noEditPoints="1"/>
            </p:cNvSpPr>
            <p:nvPr/>
          </p:nvSpPr>
          <p:spPr bwMode="auto">
            <a:xfrm>
              <a:off x="2169" y="1438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63551297 w 4"/>
                <a:gd name="T5" fmla="*/ 222344658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63551297 w 4"/>
                <a:gd name="T15" fmla="*/ 668831125 h 60"/>
                <a:gd name="T16" fmla="*/ 63551297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58" name="Freeform 71"/>
            <p:cNvSpPr>
              <a:spLocks noEditPoints="1"/>
            </p:cNvSpPr>
            <p:nvPr/>
          </p:nvSpPr>
          <p:spPr bwMode="auto">
            <a:xfrm>
              <a:off x="2169" y="1843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59" name="Freeform 72"/>
            <p:cNvSpPr>
              <a:spLocks noEditPoints="1"/>
            </p:cNvSpPr>
            <p:nvPr/>
          </p:nvSpPr>
          <p:spPr bwMode="auto">
            <a:xfrm>
              <a:off x="2169" y="2247"/>
              <a:ext cx="21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63551297 w 4"/>
                <a:gd name="T5" fmla="*/ 222344658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63551297 w 4"/>
                <a:gd name="T15" fmla="*/ 668831125 h 60"/>
                <a:gd name="T16" fmla="*/ 63551297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60" name="Freeform 73"/>
            <p:cNvSpPr>
              <a:spLocks noEditPoints="1"/>
            </p:cNvSpPr>
            <p:nvPr/>
          </p:nvSpPr>
          <p:spPr bwMode="auto">
            <a:xfrm>
              <a:off x="2169" y="2652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61" name="Freeform 74"/>
            <p:cNvSpPr>
              <a:spLocks noEditPoints="1"/>
            </p:cNvSpPr>
            <p:nvPr/>
          </p:nvSpPr>
          <p:spPr bwMode="auto">
            <a:xfrm>
              <a:off x="2169" y="3056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62" name="Freeform 75"/>
            <p:cNvSpPr>
              <a:spLocks noEditPoints="1"/>
            </p:cNvSpPr>
            <p:nvPr/>
          </p:nvSpPr>
          <p:spPr bwMode="auto">
            <a:xfrm>
              <a:off x="2169" y="3461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63" name="Freeform 76"/>
            <p:cNvSpPr>
              <a:spLocks noEditPoints="1"/>
            </p:cNvSpPr>
            <p:nvPr/>
          </p:nvSpPr>
          <p:spPr bwMode="auto">
            <a:xfrm>
              <a:off x="2169" y="3865"/>
              <a:ext cx="21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63551297 w 4"/>
                <a:gd name="T5" fmla="*/ 215769229 h 60"/>
                <a:gd name="T6" fmla="*/ 63551297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63551297 w 4"/>
                <a:gd name="T15" fmla="*/ 647212161 h 60"/>
                <a:gd name="T16" fmla="*/ 63551297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64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5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6" name="Freeform 79"/>
            <p:cNvSpPr>
              <a:spLocks noEditPoints="1"/>
            </p:cNvSpPr>
            <p:nvPr/>
          </p:nvSpPr>
          <p:spPr bwMode="auto">
            <a:xfrm>
              <a:off x="2620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39062500 w 4"/>
                <a:gd name="T5" fmla="*/ 222344658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39062500 w 4"/>
                <a:gd name="T15" fmla="*/ 668831125 h 60"/>
                <a:gd name="T16" fmla="*/ 39062500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67" name="Freeform 80"/>
            <p:cNvSpPr>
              <a:spLocks noEditPoints="1"/>
            </p:cNvSpPr>
            <p:nvPr/>
          </p:nvSpPr>
          <p:spPr bwMode="auto">
            <a:xfrm>
              <a:off x="2620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68" name="Freeform 81"/>
            <p:cNvSpPr>
              <a:spLocks noEditPoints="1"/>
            </p:cNvSpPr>
            <p:nvPr/>
          </p:nvSpPr>
          <p:spPr bwMode="auto">
            <a:xfrm>
              <a:off x="2620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69" name="Freeform 82"/>
            <p:cNvSpPr>
              <a:spLocks noEditPoints="1"/>
            </p:cNvSpPr>
            <p:nvPr/>
          </p:nvSpPr>
          <p:spPr bwMode="auto">
            <a:xfrm>
              <a:off x="2620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39062500 w 4"/>
                <a:gd name="T5" fmla="*/ 222344658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39062500 w 4"/>
                <a:gd name="T15" fmla="*/ 668831125 h 60"/>
                <a:gd name="T16" fmla="*/ 39062500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70" name="Freeform 83"/>
            <p:cNvSpPr>
              <a:spLocks noEditPoints="1"/>
            </p:cNvSpPr>
            <p:nvPr/>
          </p:nvSpPr>
          <p:spPr bwMode="auto">
            <a:xfrm>
              <a:off x="2620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71" name="Freeform 84"/>
            <p:cNvSpPr>
              <a:spLocks noEditPoints="1"/>
            </p:cNvSpPr>
            <p:nvPr/>
          </p:nvSpPr>
          <p:spPr bwMode="auto">
            <a:xfrm>
              <a:off x="2620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39062500 w 4"/>
                <a:gd name="T5" fmla="*/ 222344658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39062500 w 4"/>
                <a:gd name="T15" fmla="*/ 668831125 h 60"/>
                <a:gd name="T16" fmla="*/ 39062500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72" name="Freeform 85"/>
            <p:cNvSpPr>
              <a:spLocks noEditPoints="1"/>
            </p:cNvSpPr>
            <p:nvPr/>
          </p:nvSpPr>
          <p:spPr bwMode="auto">
            <a:xfrm>
              <a:off x="2620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73" name="Freeform 86"/>
            <p:cNvSpPr>
              <a:spLocks noEditPoints="1"/>
            </p:cNvSpPr>
            <p:nvPr/>
          </p:nvSpPr>
          <p:spPr bwMode="auto">
            <a:xfrm>
              <a:off x="2620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74" name="Freeform 87"/>
            <p:cNvSpPr>
              <a:spLocks noEditPoints="1"/>
            </p:cNvSpPr>
            <p:nvPr/>
          </p:nvSpPr>
          <p:spPr bwMode="auto">
            <a:xfrm>
              <a:off x="2620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75" name="Freeform 88"/>
            <p:cNvSpPr>
              <a:spLocks noEditPoints="1"/>
            </p:cNvSpPr>
            <p:nvPr/>
          </p:nvSpPr>
          <p:spPr bwMode="auto">
            <a:xfrm>
              <a:off x="2620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76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7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8" name="Freeform 91"/>
            <p:cNvSpPr>
              <a:spLocks noEditPoints="1"/>
            </p:cNvSpPr>
            <p:nvPr/>
          </p:nvSpPr>
          <p:spPr bwMode="auto">
            <a:xfrm>
              <a:off x="3065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39062500 w 4"/>
                <a:gd name="T5" fmla="*/ 222344658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39062500 w 4"/>
                <a:gd name="T15" fmla="*/ 668831125 h 60"/>
                <a:gd name="T16" fmla="*/ 39062500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79" name="Freeform 92"/>
            <p:cNvSpPr>
              <a:spLocks noEditPoints="1"/>
            </p:cNvSpPr>
            <p:nvPr/>
          </p:nvSpPr>
          <p:spPr bwMode="auto">
            <a:xfrm>
              <a:off x="3065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80" name="Freeform 93"/>
            <p:cNvSpPr>
              <a:spLocks noEditPoints="1"/>
            </p:cNvSpPr>
            <p:nvPr/>
          </p:nvSpPr>
          <p:spPr bwMode="auto">
            <a:xfrm>
              <a:off x="3065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81" name="Freeform 94"/>
            <p:cNvSpPr>
              <a:spLocks noEditPoints="1"/>
            </p:cNvSpPr>
            <p:nvPr/>
          </p:nvSpPr>
          <p:spPr bwMode="auto">
            <a:xfrm>
              <a:off x="3065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39062500 w 4"/>
                <a:gd name="T5" fmla="*/ 222344658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39062500 w 4"/>
                <a:gd name="T15" fmla="*/ 668831125 h 60"/>
                <a:gd name="T16" fmla="*/ 39062500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82" name="Freeform 95"/>
            <p:cNvSpPr>
              <a:spLocks noEditPoints="1"/>
            </p:cNvSpPr>
            <p:nvPr/>
          </p:nvSpPr>
          <p:spPr bwMode="auto">
            <a:xfrm>
              <a:off x="3065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83" name="Freeform 96"/>
            <p:cNvSpPr>
              <a:spLocks noEditPoints="1"/>
            </p:cNvSpPr>
            <p:nvPr/>
          </p:nvSpPr>
          <p:spPr bwMode="auto">
            <a:xfrm>
              <a:off x="3065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39062500 w 4"/>
                <a:gd name="T5" fmla="*/ 222344658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39062500 w 4"/>
                <a:gd name="T15" fmla="*/ 668831125 h 60"/>
                <a:gd name="T16" fmla="*/ 39062500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84" name="Freeform 97"/>
            <p:cNvSpPr>
              <a:spLocks noEditPoints="1"/>
            </p:cNvSpPr>
            <p:nvPr/>
          </p:nvSpPr>
          <p:spPr bwMode="auto">
            <a:xfrm>
              <a:off x="3065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85" name="Freeform 98"/>
            <p:cNvSpPr>
              <a:spLocks noEditPoints="1"/>
            </p:cNvSpPr>
            <p:nvPr/>
          </p:nvSpPr>
          <p:spPr bwMode="auto">
            <a:xfrm>
              <a:off x="3065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86" name="Freeform 99"/>
            <p:cNvSpPr>
              <a:spLocks noEditPoints="1"/>
            </p:cNvSpPr>
            <p:nvPr/>
          </p:nvSpPr>
          <p:spPr bwMode="auto">
            <a:xfrm>
              <a:off x="3065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87" name="Freeform 100"/>
            <p:cNvSpPr>
              <a:spLocks noEditPoints="1"/>
            </p:cNvSpPr>
            <p:nvPr/>
          </p:nvSpPr>
          <p:spPr bwMode="auto">
            <a:xfrm>
              <a:off x="3065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88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9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0" name="Freeform 103"/>
            <p:cNvSpPr>
              <a:spLocks noEditPoints="1"/>
            </p:cNvSpPr>
            <p:nvPr/>
          </p:nvSpPr>
          <p:spPr bwMode="auto">
            <a:xfrm>
              <a:off x="3510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39062500 w 4"/>
                <a:gd name="T5" fmla="*/ 222344658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39062500 w 4"/>
                <a:gd name="T15" fmla="*/ 668831125 h 60"/>
                <a:gd name="T16" fmla="*/ 39062500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91" name="Freeform 104"/>
            <p:cNvSpPr>
              <a:spLocks noEditPoints="1"/>
            </p:cNvSpPr>
            <p:nvPr/>
          </p:nvSpPr>
          <p:spPr bwMode="auto">
            <a:xfrm>
              <a:off x="3510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92" name="Freeform 105"/>
            <p:cNvSpPr>
              <a:spLocks noEditPoints="1"/>
            </p:cNvSpPr>
            <p:nvPr/>
          </p:nvSpPr>
          <p:spPr bwMode="auto">
            <a:xfrm>
              <a:off x="3510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93" name="Freeform 106"/>
            <p:cNvSpPr>
              <a:spLocks noEditPoints="1"/>
            </p:cNvSpPr>
            <p:nvPr/>
          </p:nvSpPr>
          <p:spPr bwMode="auto">
            <a:xfrm>
              <a:off x="3510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39062500 w 4"/>
                <a:gd name="T5" fmla="*/ 222344658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39062500 w 4"/>
                <a:gd name="T15" fmla="*/ 668831125 h 60"/>
                <a:gd name="T16" fmla="*/ 39062500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94" name="Freeform 107"/>
            <p:cNvSpPr>
              <a:spLocks noEditPoints="1"/>
            </p:cNvSpPr>
            <p:nvPr/>
          </p:nvSpPr>
          <p:spPr bwMode="auto">
            <a:xfrm>
              <a:off x="3510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95" name="Freeform 108"/>
            <p:cNvSpPr>
              <a:spLocks noEditPoints="1"/>
            </p:cNvSpPr>
            <p:nvPr/>
          </p:nvSpPr>
          <p:spPr bwMode="auto">
            <a:xfrm>
              <a:off x="3510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39062500 w 4"/>
                <a:gd name="T5" fmla="*/ 222344658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39062500 w 4"/>
                <a:gd name="T15" fmla="*/ 668831125 h 60"/>
                <a:gd name="T16" fmla="*/ 39062500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96" name="Freeform 109"/>
            <p:cNvSpPr>
              <a:spLocks noEditPoints="1"/>
            </p:cNvSpPr>
            <p:nvPr/>
          </p:nvSpPr>
          <p:spPr bwMode="auto">
            <a:xfrm>
              <a:off x="3510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97" name="Freeform 110"/>
            <p:cNvSpPr>
              <a:spLocks noEditPoints="1"/>
            </p:cNvSpPr>
            <p:nvPr/>
          </p:nvSpPr>
          <p:spPr bwMode="auto">
            <a:xfrm>
              <a:off x="3510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98" name="Freeform 111"/>
            <p:cNvSpPr>
              <a:spLocks noEditPoints="1"/>
            </p:cNvSpPr>
            <p:nvPr/>
          </p:nvSpPr>
          <p:spPr bwMode="auto">
            <a:xfrm>
              <a:off x="3510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99" name="Freeform 112"/>
            <p:cNvSpPr>
              <a:spLocks noEditPoints="1"/>
            </p:cNvSpPr>
            <p:nvPr/>
          </p:nvSpPr>
          <p:spPr bwMode="auto">
            <a:xfrm>
              <a:off x="3510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00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1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2" name="Freeform 115"/>
            <p:cNvSpPr>
              <a:spLocks noEditPoints="1"/>
            </p:cNvSpPr>
            <p:nvPr/>
          </p:nvSpPr>
          <p:spPr bwMode="auto">
            <a:xfrm>
              <a:off x="3960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39062500 w 4"/>
                <a:gd name="T5" fmla="*/ 222344658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39062500 w 4"/>
                <a:gd name="T15" fmla="*/ 668831125 h 60"/>
                <a:gd name="T16" fmla="*/ 39062500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03" name="Freeform 116"/>
            <p:cNvSpPr>
              <a:spLocks noEditPoints="1"/>
            </p:cNvSpPr>
            <p:nvPr/>
          </p:nvSpPr>
          <p:spPr bwMode="auto">
            <a:xfrm>
              <a:off x="3960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04" name="Freeform 117"/>
            <p:cNvSpPr>
              <a:spLocks noEditPoints="1"/>
            </p:cNvSpPr>
            <p:nvPr/>
          </p:nvSpPr>
          <p:spPr bwMode="auto">
            <a:xfrm>
              <a:off x="3960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05" name="Freeform 118"/>
            <p:cNvSpPr>
              <a:spLocks noEditPoints="1"/>
            </p:cNvSpPr>
            <p:nvPr/>
          </p:nvSpPr>
          <p:spPr bwMode="auto">
            <a:xfrm>
              <a:off x="3960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39062500 w 4"/>
                <a:gd name="T5" fmla="*/ 222344658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39062500 w 4"/>
                <a:gd name="T15" fmla="*/ 668831125 h 60"/>
                <a:gd name="T16" fmla="*/ 39062500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06" name="Freeform 119"/>
            <p:cNvSpPr>
              <a:spLocks noEditPoints="1"/>
            </p:cNvSpPr>
            <p:nvPr/>
          </p:nvSpPr>
          <p:spPr bwMode="auto">
            <a:xfrm>
              <a:off x="3960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07" name="Freeform 120"/>
            <p:cNvSpPr>
              <a:spLocks noEditPoints="1"/>
            </p:cNvSpPr>
            <p:nvPr/>
          </p:nvSpPr>
          <p:spPr bwMode="auto">
            <a:xfrm>
              <a:off x="3960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39062500 w 4"/>
                <a:gd name="T5" fmla="*/ 222344658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39062500 w 4"/>
                <a:gd name="T15" fmla="*/ 668831125 h 60"/>
                <a:gd name="T16" fmla="*/ 39062500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08" name="Freeform 121"/>
            <p:cNvSpPr>
              <a:spLocks noEditPoints="1"/>
            </p:cNvSpPr>
            <p:nvPr/>
          </p:nvSpPr>
          <p:spPr bwMode="auto">
            <a:xfrm>
              <a:off x="3960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09" name="Freeform 122"/>
            <p:cNvSpPr>
              <a:spLocks noEditPoints="1"/>
            </p:cNvSpPr>
            <p:nvPr/>
          </p:nvSpPr>
          <p:spPr bwMode="auto">
            <a:xfrm>
              <a:off x="3960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10" name="Freeform 123"/>
            <p:cNvSpPr>
              <a:spLocks noEditPoints="1"/>
            </p:cNvSpPr>
            <p:nvPr/>
          </p:nvSpPr>
          <p:spPr bwMode="auto">
            <a:xfrm>
              <a:off x="3960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11" name="Freeform 124"/>
            <p:cNvSpPr>
              <a:spLocks noEditPoints="1"/>
            </p:cNvSpPr>
            <p:nvPr/>
          </p:nvSpPr>
          <p:spPr bwMode="auto">
            <a:xfrm>
              <a:off x="3960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12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4" name="Freeform 127"/>
            <p:cNvSpPr>
              <a:spLocks noEditPoints="1"/>
            </p:cNvSpPr>
            <p:nvPr/>
          </p:nvSpPr>
          <p:spPr bwMode="auto">
            <a:xfrm>
              <a:off x="4405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39062500 w 4"/>
                <a:gd name="T5" fmla="*/ 222344658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39062500 w 4"/>
                <a:gd name="T15" fmla="*/ 668831125 h 60"/>
                <a:gd name="T16" fmla="*/ 39062500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15" name="Freeform 128"/>
            <p:cNvSpPr>
              <a:spLocks noEditPoints="1"/>
            </p:cNvSpPr>
            <p:nvPr/>
          </p:nvSpPr>
          <p:spPr bwMode="auto">
            <a:xfrm>
              <a:off x="4405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16" name="Freeform 129"/>
            <p:cNvSpPr>
              <a:spLocks noEditPoints="1"/>
            </p:cNvSpPr>
            <p:nvPr/>
          </p:nvSpPr>
          <p:spPr bwMode="auto">
            <a:xfrm>
              <a:off x="4405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17" name="Freeform 130"/>
            <p:cNvSpPr>
              <a:spLocks noEditPoints="1"/>
            </p:cNvSpPr>
            <p:nvPr/>
          </p:nvSpPr>
          <p:spPr bwMode="auto">
            <a:xfrm>
              <a:off x="4405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39062500 w 4"/>
                <a:gd name="T5" fmla="*/ 222344658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39062500 w 4"/>
                <a:gd name="T15" fmla="*/ 668831125 h 60"/>
                <a:gd name="T16" fmla="*/ 39062500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18" name="Freeform 131"/>
            <p:cNvSpPr>
              <a:spLocks noEditPoints="1"/>
            </p:cNvSpPr>
            <p:nvPr/>
          </p:nvSpPr>
          <p:spPr bwMode="auto">
            <a:xfrm>
              <a:off x="4405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19" name="Freeform 132"/>
            <p:cNvSpPr>
              <a:spLocks noEditPoints="1"/>
            </p:cNvSpPr>
            <p:nvPr/>
          </p:nvSpPr>
          <p:spPr bwMode="auto">
            <a:xfrm>
              <a:off x="4405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39062500 w 4"/>
                <a:gd name="T5" fmla="*/ 222344658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39062500 w 4"/>
                <a:gd name="T15" fmla="*/ 668831125 h 60"/>
                <a:gd name="T16" fmla="*/ 39062500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20" name="Freeform 133"/>
            <p:cNvSpPr>
              <a:spLocks noEditPoints="1"/>
            </p:cNvSpPr>
            <p:nvPr/>
          </p:nvSpPr>
          <p:spPr bwMode="auto">
            <a:xfrm>
              <a:off x="4405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21" name="Freeform 134"/>
            <p:cNvSpPr>
              <a:spLocks noEditPoints="1"/>
            </p:cNvSpPr>
            <p:nvPr/>
          </p:nvSpPr>
          <p:spPr bwMode="auto">
            <a:xfrm>
              <a:off x="4405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22" name="Freeform 135"/>
            <p:cNvSpPr>
              <a:spLocks noEditPoints="1"/>
            </p:cNvSpPr>
            <p:nvPr/>
          </p:nvSpPr>
          <p:spPr bwMode="auto">
            <a:xfrm>
              <a:off x="4405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23" name="Freeform 136"/>
            <p:cNvSpPr>
              <a:spLocks noEditPoints="1"/>
            </p:cNvSpPr>
            <p:nvPr/>
          </p:nvSpPr>
          <p:spPr bwMode="auto">
            <a:xfrm>
              <a:off x="4405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24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5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6" name="Freeform 139"/>
            <p:cNvSpPr>
              <a:spLocks noEditPoints="1"/>
            </p:cNvSpPr>
            <p:nvPr/>
          </p:nvSpPr>
          <p:spPr bwMode="auto">
            <a:xfrm>
              <a:off x="4850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39062500 w 4"/>
                <a:gd name="T5" fmla="*/ 222344658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39062500 w 4"/>
                <a:gd name="T15" fmla="*/ 668831125 h 60"/>
                <a:gd name="T16" fmla="*/ 39062500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27" name="Freeform 140"/>
            <p:cNvSpPr>
              <a:spLocks noEditPoints="1"/>
            </p:cNvSpPr>
            <p:nvPr/>
          </p:nvSpPr>
          <p:spPr bwMode="auto">
            <a:xfrm>
              <a:off x="4850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28" name="Freeform 141"/>
            <p:cNvSpPr>
              <a:spLocks noEditPoints="1"/>
            </p:cNvSpPr>
            <p:nvPr/>
          </p:nvSpPr>
          <p:spPr bwMode="auto">
            <a:xfrm>
              <a:off x="4850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29" name="Freeform 142"/>
            <p:cNvSpPr>
              <a:spLocks noEditPoints="1"/>
            </p:cNvSpPr>
            <p:nvPr/>
          </p:nvSpPr>
          <p:spPr bwMode="auto">
            <a:xfrm>
              <a:off x="4850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39062500 w 4"/>
                <a:gd name="T5" fmla="*/ 222344658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39062500 w 4"/>
                <a:gd name="T15" fmla="*/ 668831125 h 60"/>
                <a:gd name="T16" fmla="*/ 39062500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30" name="Freeform 143"/>
            <p:cNvSpPr>
              <a:spLocks noEditPoints="1"/>
            </p:cNvSpPr>
            <p:nvPr/>
          </p:nvSpPr>
          <p:spPr bwMode="auto">
            <a:xfrm>
              <a:off x="4850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31" name="Freeform 144"/>
            <p:cNvSpPr>
              <a:spLocks noEditPoints="1"/>
            </p:cNvSpPr>
            <p:nvPr/>
          </p:nvSpPr>
          <p:spPr bwMode="auto">
            <a:xfrm>
              <a:off x="4850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39062500 w 4"/>
                <a:gd name="T5" fmla="*/ 222344658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39062500 w 4"/>
                <a:gd name="T15" fmla="*/ 668831125 h 60"/>
                <a:gd name="T16" fmla="*/ 39062500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32" name="Freeform 145"/>
            <p:cNvSpPr>
              <a:spLocks noEditPoints="1"/>
            </p:cNvSpPr>
            <p:nvPr/>
          </p:nvSpPr>
          <p:spPr bwMode="auto">
            <a:xfrm>
              <a:off x="4850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33" name="Freeform 146"/>
            <p:cNvSpPr>
              <a:spLocks noEditPoints="1"/>
            </p:cNvSpPr>
            <p:nvPr/>
          </p:nvSpPr>
          <p:spPr bwMode="auto">
            <a:xfrm>
              <a:off x="4850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34" name="Freeform 147"/>
            <p:cNvSpPr>
              <a:spLocks noEditPoints="1"/>
            </p:cNvSpPr>
            <p:nvPr/>
          </p:nvSpPr>
          <p:spPr bwMode="auto">
            <a:xfrm>
              <a:off x="4850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35" name="Freeform 148"/>
            <p:cNvSpPr>
              <a:spLocks noEditPoints="1"/>
            </p:cNvSpPr>
            <p:nvPr/>
          </p:nvSpPr>
          <p:spPr bwMode="auto">
            <a:xfrm>
              <a:off x="4850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36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7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8" name="Freeform 151"/>
            <p:cNvSpPr>
              <a:spLocks noEditPoints="1"/>
            </p:cNvSpPr>
            <p:nvPr/>
          </p:nvSpPr>
          <p:spPr bwMode="auto">
            <a:xfrm>
              <a:off x="5300" y="225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39062500 w 4"/>
                <a:gd name="T5" fmla="*/ 222344658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39062500 w 4"/>
                <a:gd name="T15" fmla="*/ 668831125 h 60"/>
                <a:gd name="T16" fmla="*/ 39062500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39" name="Freeform 152"/>
            <p:cNvSpPr>
              <a:spLocks noEditPoints="1"/>
            </p:cNvSpPr>
            <p:nvPr/>
          </p:nvSpPr>
          <p:spPr bwMode="auto">
            <a:xfrm>
              <a:off x="5300" y="630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40" name="Freeform 153"/>
            <p:cNvSpPr>
              <a:spLocks noEditPoints="1"/>
            </p:cNvSpPr>
            <p:nvPr/>
          </p:nvSpPr>
          <p:spPr bwMode="auto">
            <a:xfrm>
              <a:off x="5300" y="1034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41" name="Freeform 154"/>
            <p:cNvSpPr>
              <a:spLocks noEditPoints="1"/>
            </p:cNvSpPr>
            <p:nvPr/>
          </p:nvSpPr>
          <p:spPr bwMode="auto">
            <a:xfrm>
              <a:off x="5300" y="1438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39062500 w 4"/>
                <a:gd name="T5" fmla="*/ 222344658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39062500 w 4"/>
                <a:gd name="T15" fmla="*/ 668831125 h 60"/>
                <a:gd name="T16" fmla="*/ 39062500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42" name="Freeform 155"/>
            <p:cNvSpPr>
              <a:spLocks noEditPoints="1"/>
            </p:cNvSpPr>
            <p:nvPr/>
          </p:nvSpPr>
          <p:spPr bwMode="auto">
            <a:xfrm>
              <a:off x="5300" y="1843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43" name="Freeform 156"/>
            <p:cNvSpPr>
              <a:spLocks noEditPoints="1"/>
            </p:cNvSpPr>
            <p:nvPr/>
          </p:nvSpPr>
          <p:spPr bwMode="auto">
            <a:xfrm>
              <a:off x="5300" y="2247"/>
              <a:ext cx="20" cy="304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22344658 h 60"/>
                <a:gd name="T4" fmla="*/ 39062500 w 4"/>
                <a:gd name="T5" fmla="*/ 222344658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46923340 h 60"/>
                <a:gd name="T12" fmla="*/ 0 w 4"/>
                <a:gd name="T13" fmla="*/ 668831125 h 60"/>
                <a:gd name="T14" fmla="*/ 39062500 w 4"/>
                <a:gd name="T15" fmla="*/ 668831125 h 60"/>
                <a:gd name="T16" fmla="*/ 39062500 w 4"/>
                <a:gd name="T17" fmla="*/ 446923340 h 60"/>
                <a:gd name="T18" fmla="*/ 0 w 4"/>
                <a:gd name="T19" fmla="*/ 44692334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44" name="Freeform 157"/>
            <p:cNvSpPr>
              <a:spLocks noEditPoints="1"/>
            </p:cNvSpPr>
            <p:nvPr/>
          </p:nvSpPr>
          <p:spPr bwMode="auto">
            <a:xfrm>
              <a:off x="5300" y="2652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45" name="Freeform 158"/>
            <p:cNvSpPr>
              <a:spLocks noEditPoints="1"/>
            </p:cNvSpPr>
            <p:nvPr/>
          </p:nvSpPr>
          <p:spPr bwMode="auto">
            <a:xfrm>
              <a:off x="5300" y="3056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46" name="Freeform 159"/>
            <p:cNvSpPr>
              <a:spLocks noEditPoints="1"/>
            </p:cNvSpPr>
            <p:nvPr/>
          </p:nvSpPr>
          <p:spPr bwMode="auto">
            <a:xfrm>
              <a:off x="5300" y="3461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47" name="Freeform 160"/>
            <p:cNvSpPr>
              <a:spLocks noEditPoints="1"/>
            </p:cNvSpPr>
            <p:nvPr/>
          </p:nvSpPr>
          <p:spPr bwMode="auto">
            <a:xfrm>
              <a:off x="5300" y="3865"/>
              <a:ext cx="20" cy="303"/>
            </a:xfrm>
            <a:custGeom>
              <a:avLst/>
              <a:gdLst>
                <a:gd name="T0" fmla="*/ 0 w 4"/>
                <a:gd name="T1" fmla="*/ 0 h 60"/>
                <a:gd name="T2" fmla="*/ 0 w 4"/>
                <a:gd name="T3" fmla="*/ 215769229 h 60"/>
                <a:gd name="T4" fmla="*/ 39062500 w 4"/>
                <a:gd name="T5" fmla="*/ 215769229 h 60"/>
                <a:gd name="T6" fmla="*/ 39062500 w 4"/>
                <a:gd name="T7" fmla="*/ 0 h 60"/>
                <a:gd name="T8" fmla="*/ 0 w 4"/>
                <a:gd name="T9" fmla="*/ 0 h 60"/>
                <a:gd name="T10" fmla="*/ 0 w 4"/>
                <a:gd name="T11" fmla="*/ 431459148 h 60"/>
                <a:gd name="T12" fmla="*/ 0 w 4"/>
                <a:gd name="T13" fmla="*/ 647212161 h 60"/>
                <a:gd name="T14" fmla="*/ 39062500 w 4"/>
                <a:gd name="T15" fmla="*/ 647212161 h 60"/>
                <a:gd name="T16" fmla="*/ 39062500 w 4"/>
                <a:gd name="T17" fmla="*/ 431459148 h 60"/>
                <a:gd name="T18" fmla="*/ 0 w 4"/>
                <a:gd name="T19" fmla="*/ 431459148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48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9" name="Freeform 162"/>
            <p:cNvSpPr>
              <a:spLocks/>
            </p:cNvSpPr>
            <p:nvPr/>
          </p:nvSpPr>
          <p:spPr bwMode="auto">
            <a:xfrm>
              <a:off x="349" y="3304"/>
              <a:ext cx="20" cy="10"/>
            </a:xfrm>
            <a:custGeom>
              <a:avLst/>
              <a:gdLst>
                <a:gd name="T0" fmla="*/ 0 w 4"/>
                <a:gd name="T1" fmla="*/ 9765625 h 2"/>
                <a:gd name="T2" fmla="*/ 0 w 4"/>
                <a:gd name="T3" fmla="*/ 9765625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50" name="Line 182"/>
          <p:cNvSpPr>
            <a:spLocks noChangeShapeType="1"/>
          </p:cNvSpPr>
          <p:nvPr userDrawn="1"/>
        </p:nvSpPr>
        <p:spPr bwMode="auto">
          <a:xfrm>
            <a:off x="827088" y="6237288"/>
            <a:ext cx="8137525" cy="0"/>
          </a:xfrm>
          <a:prstGeom prst="line">
            <a:avLst/>
          </a:prstGeom>
          <a:noFill/>
          <a:ln w="63500" cap="sq" cmpd="dbl">
            <a:solidFill>
              <a:srgbClr val="0000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 i="1" smtClean="0">
              <a:solidFill>
                <a:srgbClr val="000000"/>
              </a:solidFill>
            </a:endParaRPr>
          </a:p>
        </p:txBody>
      </p:sp>
      <p:sp>
        <p:nvSpPr>
          <p:cNvPr id="44195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4199" name="Rectangle 167"/>
          <p:cNvSpPr>
            <a:spLocks noGrp="1" noRot="1" noChangeArrowheads="1"/>
          </p:cNvSpPr>
          <p:nvPr>
            <p:ph type="subTitle" idx="1"/>
          </p:nvPr>
        </p:nvSpPr>
        <p:spPr bwMode="auto">
          <a:xfrm>
            <a:off x="1371600" y="3505200"/>
            <a:ext cx="6400800" cy="1752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51" name="Rectangle 16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 i="0">
                <a:latin typeface="Arial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52" name="Rectangle 16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 i="0">
                <a:latin typeface="Arial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53" name="Rectangle 16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 i="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3C077B1-F20C-4CB0-B253-91F7F7DC2AD8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13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72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2CA5F2-FD78-4D6F-AD54-84AE98AEE08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6226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693884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9608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672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829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1430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899901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911367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4664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4013" y="228600"/>
            <a:ext cx="2135187" cy="58975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8450" y="228600"/>
            <a:ext cx="6253163" cy="5897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5772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450" y="228600"/>
            <a:ext cx="854075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161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12C1A6-778E-466D-A5AE-EC0094344E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60904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298450" y="228600"/>
            <a:ext cx="854075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256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450" y="228600"/>
            <a:ext cx="854075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8412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450" y="228600"/>
            <a:ext cx="854075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6690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smtClean="0">
              <a:solidFill>
                <a:srgbClr val="000033"/>
              </a:solidFill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0" y="0"/>
            <a:chExt cx="5286" cy="3648"/>
          </a:xfrm>
        </p:grpSpPr>
        <p:sp>
          <p:nvSpPr>
            <p:cNvPr id="6" name="Rectangle 9"/>
            <p:cNvSpPr>
              <a:spLocks noChangeArrowheads="1"/>
            </p:cNvSpPr>
            <p:nvPr/>
          </p:nvSpPr>
          <p:spPr bwMode="auto">
            <a:xfrm flipV="1">
              <a:off x="4996" y="0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33"/>
                </a:solidFill>
              </a:endParaRPr>
            </a:p>
          </p:txBody>
        </p:sp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 flipV="1">
              <a:off x="0" y="0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33"/>
                </a:solidFill>
              </a:endParaRPr>
            </a:p>
          </p:txBody>
        </p:sp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 flipV="1">
              <a:off x="0" y="288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33"/>
                </a:solidFill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 flipV="1">
              <a:off x="5002" y="288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33"/>
                </a:solidFill>
              </a:endParaRPr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 flipH="1">
              <a:off x="240" y="2064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3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0" y="0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33"/>
                </a:solidFill>
              </a:endParaRPr>
            </a:p>
          </p:txBody>
        </p:sp>
      </p:grpSp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b="1"/>
            </a:lvl1pPr>
          </a:lstStyle>
          <a:p>
            <a:pPr>
              <a:defRPr/>
            </a:pPr>
            <a:fld id="{E05D5DA8-D54A-4236-B5EA-B5C23DA93A4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42493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4CB205-5D18-4E3B-83B9-E0526606676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74917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1B0B8-4032-4B02-B63E-1B400852425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769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302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302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37EBF2-69C8-494D-84C9-2DF963C3859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10680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E70E9-BA7E-495B-8F99-7E5EF4B0E37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71314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DF207F-2C57-4815-8FEF-0BF605A71E3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82581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F2ED5-7C69-4CA6-8B21-6BCD955039E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8842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67EB5-F7FE-4C09-B991-2B4517C5AF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81390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BC1835-18FB-4A20-A669-2B9990706BE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73277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D4DAFC-D76D-4095-A4D2-9AC14758607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33616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9972E2-3133-4E45-9DE4-C0C758DD56F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35449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57400" cy="5597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597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9DB761-5E47-49D0-A1A5-44EC2CEDF41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57329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302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828800"/>
            <a:ext cx="4038600" cy="20748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56063"/>
            <a:ext cx="4038600" cy="20748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95DC2-3F0E-4723-9A64-D908C4421D0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25629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smtClean="0">
              <a:solidFill>
                <a:srgbClr val="000033"/>
              </a:solidFill>
            </a:endParaRPr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0" y="0"/>
            <a:chExt cx="5286" cy="3648"/>
          </a:xfrm>
        </p:grpSpPr>
        <p:sp>
          <p:nvSpPr>
            <p:cNvPr id="6" name="Rectangle 9"/>
            <p:cNvSpPr>
              <a:spLocks noChangeArrowheads="1"/>
            </p:cNvSpPr>
            <p:nvPr/>
          </p:nvSpPr>
          <p:spPr bwMode="auto">
            <a:xfrm flipV="1">
              <a:off x="4996" y="0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rot="10800000"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33"/>
                </a:solidFill>
              </a:endParaRPr>
            </a:p>
          </p:txBody>
        </p:sp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 flipV="1">
              <a:off x="0" y="0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33"/>
                </a:solidFill>
              </a:endParaRPr>
            </a:p>
          </p:txBody>
        </p:sp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 flipV="1">
              <a:off x="0" y="288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rot="10800000"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33"/>
                </a:solidFill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 flipV="1">
              <a:off x="5002" y="288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33"/>
                </a:solidFill>
              </a:endParaRPr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 flipH="1">
              <a:off x="240" y="2064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33"/>
                </a:solidFill>
              </a:endParaRPr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0" y="0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33"/>
                </a:solidFill>
              </a:endParaRPr>
            </a:p>
          </p:txBody>
        </p:sp>
      </p:grpSp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33"/>
              </a:solidFill>
            </a:endParaRP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33"/>
              </a:solidFill>
            </a:endParaRPr>
          </a:p>
        </p:txBody>
      </p:sp>
      <p:sp>
        <p:nvSpPr>
          <p:cNvPr id="14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b="1" smtClean="0"/>
            </a:lvl1pPr>
          </a:lstStyle>
          <a:p>
            <a:pPr>
              <a:defRPr/>
            </a:pPr>
            <a:fld id="{C050EC52-EE7D-4A96-BBC3-D10CDE7DEF87}" type="slidenum">
              <a:rPr lang="zh-CN" altLang="en-US">
                <a:solidFill>
                  <a:srgbClr val="0000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9933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33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33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79A82-7DD2-4FA4-A7D6-36CB10DAC8B2}" type="slidenum">
              <a:rPr lang="zh-CN" altLang="en-US">
                <a:solidFill>
                  <a:srgbClr val="0000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4775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33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33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8D658B-DDC6-450F-8FFF-A84F7DBB13AB}" type="slidenum">
              <a:rPr lang="zh-CN" altLang="en-US">
                <a:solidFill>
                  <a:srgbClr val="0000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585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302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302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33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33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A10BE-1318-4D98-9704-75232EB2CA07}" type="slidenum">
              <a:rPr lang="zh-CN" altLang="en-US">
                <a:solidFill>
                  <a:srgbClr val="0000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1261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33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33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45079-BB56-4587-A5F8-E4CF1A388B15}" type="slidenum">
              <a:rPr lang="zh-CN" altLang="en-US">
                <a:solidFill>
                  <a:srgbClr val="0000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336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1A6BC1-13E5-4B93-8F69-F193BD72403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60710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33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33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87137-22C6-4B36-A40D-7483611A6758}" type="slidenum">
              <a:rPr lang="zh-CN" altLang="en-US">
                <a:solidFill>
                  <a:srgbClr val="0000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8028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33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33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5553C7-507A-414D-9CDE-447CCC1296D6}" type="slidenum">
              <a:rPr lang="zh-CN" altLang="en-US">
                <a:solidFill>
                  <a:srgbClr val="0000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2209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33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33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7F50E-A768-4F0D-81C2-18E61ED520B2}" type="slidenum">
              <a:rPr lang="zh-CN" altLang="en-US">
                <a:solidFill>
                  <a:srgbClr val="0000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0014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33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33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1466E-54E0-4F57-8801-B4A6DB8B0641}" type="slidenum">
              <a:rPr lang="zh-CN" altLang="en-US">
                <a:solidFill>
                  <a:srgbClr val="0000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2843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33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33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D6B9C-A4BE-422E-BBAF-48610167D799}" type="slidenum">
              <a:rPr lang="zh-CN" altLang="en-US">
                <a:solidFill>
                  <a:srgbClr val="0000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36547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57400" cy="5597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597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33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33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ED87B3-CCF1-458B-B776-D29656B5510B}" type="slidenum">
              <a:rPr lang="zh-CN" altLang="en-US">
                <a:solidFill>
                  <a:srgbClr val="0000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127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302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828800"/>
            <a:ext cx="4038600" cy="20748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56063"/>
            <a:ext cx="4038600" cy="20748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33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33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6EBFCE-CB71-4158-A7FD-A569C4CFF083}" type="slidenum">
              <a:rPr lang="zh-CN" altLang="en-US">
                <a:solidFill>
                  <a:srgbClr val="0000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24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1DF28D-9C8E-48AB-9913-D70BDF44555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455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296922-9574-4DAE-8C9C-48CFDFDAE52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124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F8891C-BEF6-409F-98BA-05DA5A1D47B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6435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083881-5E5A-49D4-98D9-8AFD4CCA6C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2377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616860" y="115888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smtClean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442913" y="906463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smtClean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11113"/>
            <a:ext cx="7793037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995363"/>
            <a:ext cx="777240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Tahoma" panose="020B060403050404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B3EE874-32E4-401D-9F7C-A89901BF9F38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  <p:sp>
        <p:nvSpPr>
          <p:cNvPr id="14" name="Rectangle 2"/>
          <p:cNvSpPr>
            <a:spLocks noChangeArrowheads="1"/>
          </p:cNvSpPr>
          <p:nvPr userDrawn="1"/>
        </p:nvSpPr>
        <p:spPr bwMode="auto">
          <a:xfrm>
            <a:off x="101831" y="49894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smtClean="0">
              <a:solidFill>
                <a:srgbClr val="000000"/>
              </a:solidFill>
            </a:endParaRPr>
          </a:p>
        </p:txBody>
      </p:sp>
      <p:sp>
        <p:nvSpPr>
          <p:cNvPr id="15" name="Rectangle 3"/>
          <p:cNvSpPr>
            <a:spLocks noChangeArrowheads="1"/>
          </p:cNvSpPr>
          <p:nvPr userDrawn="1"/>
        </p:nvSpPr>
        <p:spPr bwMode="auto">
          <a:xfrm>
            <a:off x="397330" y="43542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smtClean="0">
              <a:solidFill>
                <a:srgbClr val="00000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auto">
          <a:xfrm>
            <a:off x="410933" y="210917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smtClean="0">
              <a:solidFill>
                <a:srgbClr val="000000"/>
              </a:solidFill>
            </a:endParaRPr>
          </a:p>
        </p:txBody>
      </p:sp>
      <p:sp>
        <p:nvSpPr>
          <p:cNvPr id="18" name="Rectangle 6"/>
          <p:cNvSpPr>
            <a:spLocks noChangeArrowheads="1"/>
          </p:cNvSpPr>
          <p:nvPr userDrawn="1"/>
        </p:nvSpPr>
        <p:spPr bwMode="auto">
          <a:xfrm>
            <a:off x="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/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smtClean="0">
              <a:solidFill>
                <a:srgbClr val="000000"/>
              </a:solidFill>
            </a:endParaRPr>
          </a:p>
        </p:txBody>
      </p:sp>
      <p:sp>
        <p:nvSpPr>
          <p:cNvPr id="19" name="Rectangle 7"/>
          <p:cNvSpPr>
            <a:spLocks noChangeArrowheads="1"/>
          </p:cNvSpPr>
          <p:nvPr userDrawn="1"/>
        </p:nvSpPr>
        <p:spPr bwMode="auto">
          <a:xfrm>
            <a:off x="635000" y="0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71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8"/>
          <p:cNvGrpSpPr>
            <a:grpSpLocks/>
          </p:cNvGrpSpPr>
          <p:nvPr/>
        </p:nvGrpSpPr>
        <p:grpSpPr bwMode="auto">
          <a:xfrm>
            <a:off x="381000" y="6121400"/>
            <a:ext cx="533400" cy="492125"/>
            <a:chOff x="96" y="2784"/>
            <a:chExt cx="1062" cy="981"/>
          </a:xfrm>
        </p:grpSpPr>
        <p:sp>
          <p:nvSpPr>
            <p:cNvPr id="1032" name="Freeform 219"/>
            <p:cNvSpPr>
              <a:spLocks/>
            </p:cNvSpPr>
            <p:nvPr userDrawn="1"/>
          </p:nvSpPr>
          <p:spPr bwMode="auto">
            <a:xfrm>
              <a:off x="121" y="2784"/>
              <a:ext cx="205" cy="82"/>
            </a:xfrm>
            <a:custGeom>
              <a:avLst/>
              <a:gdLst>
                <a:gd name="T0" fmla="*/ 292968750 w 41"/>
                <a:gd name="T1" fmla="*/ 151375547 h 16"/>
                <a:gd name="T2" fmla="*/ 361328125 w 41"/>
                <a:gd name="T3" fmla="*/ 124250039 h 16"/>
                <a:gd name="T4" fmla="*/ 371093750 w 41"/>
                <a:gd name="T5" fmla="*/ 112363319 h 16"/>
                <a:gd name="T6" fmla="*/ 302734375 w 41"/>
                <a:gd name="T7" fmla="*/ 12357190 h 16"/>
                <a:gd name="T8" fmla="*/ 78125000 w 41"/>
                <a:gd name="T9" fmla="*/ 136607203 h 16"/>
                <a:gd name="T10" fmla="*/ 292968750 w 41"/>
                <a:gd name="T11" fmla="*/ 151375547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033" name="Freeform 220"/>
            <p:cNvSpPr>
              <a:spLocks noEditPoints="1"/>
            </p:cNvSpPr>
            <p:nvPr userDrawn="1"/>
          </p:nvSpPr>
          <p:spPr bwMode="auto">
            <a:xfrm>
              <a:off x="96" y="2790"/>
              <a:ext cx="1062" cy="975"/>
            </a:xfrm>
            <a:custGeom>
              <a:avLst/>
              <a:gdLst>
                <a:gd name="T0" fmla="*/ 1782635059 w 210"/>
                <a:gd name="T1" fmla="*/ 1678158734 h 193"/>
                <a:gd name="T2" fmla="*/ 1663700536 w 210"/>
                <a:gd name="T3" fmla="*/ 1352349572 h 193"/>
                <a:gd name="T4" fmla="*/ 1553298981 w 210"/>
                <a:gd name="T5" fmla="*/ 1071554533 h 193"/>
                <a:gd name="T6" fmla="*/ 1804462527 w 210"/>
                <a:gd name="T7" fmla="*/ 1007060900 h 193"/>
                <a:gd name="T8" fmla="*/ 1596524126 w 210"/>
                <a:gd name="T9" fmla="*/ 886985007 h 193"/>
                <a:gd name="T10" fmla="*/ 1717579230 w 210"/>
                <a:gd name="T11" fmla="*/ 898069722 h 193"/>
                <a:gd name="T12" fmla="*/ 1717579230 w 210"/>
                <a:gd name="T13" fmla="*/ 833576725 h 193"/>
                <a:gd name="T14" fmla="*/ 1477592288 w 210"/>
                <a:gd name="T15" fmla="*/ 844164417 h 193"/>
                <a:gd name="T16" fmla="*/ 1399775502 w 210"/>
                <a:gd name="T17" fmla="*/ 1352349572 h 193"/>
                <a:gd name="T18" fmla="*/ 1356534064 w 210"/>
                <a:gd name="T19" fmla="*/ 908658055 h 193"/>
                <a:gd name="T20" fmla="*/ 1291564368 w 210"/>
                <a:gd name="T21" fmla="*/ 724502783 h 193"/>
                <a:gd name="T22" fmla="*/ 1356534064 w 210"/>
                <a:gd name="T23" fmla="*/ 552781686 h 193"/>
                <a:gd name="T24" fmla="*/ 1324049294 w 210"/>
                <a:gd name="T25" fmla="*/ 400874908 h 193"/>
                <a:gd name="T26" fmla="*/ 1302238120 w 210"/>
                <a:gd name="T27" fmla="*/ 259220370 h 193"/>
                <a:gd name="T28" fmla="*/ 1445107513 w 210"/>
                <a:gd name="T29" fmla="*/ 422116702 h 193"/>
                <a:gd name="T30" fmla="*/ 1631215099 w 210"/>
                <a:gd name="T31" fmla="*/ 195141602 h 193"/>
                <a:gd name="T32" fmla="*/ 1607280896 w 210"/>
                <a:gd name="T33" fmla="*/ 389885233 h 193"/>
                <a:gd name="T34" fmla="*/ 1564055772 w 210"/>
                <a:gd name="T35" fmla="*/ 518772847 h 193"/>
                <a:gd name="T36" fmla="*/ 1575129665 w 210"/>
                <a:gd name="T37" fmla="*/ 724502783 h 193"/>
                <a:gd name="T38" fmla="*/ 2147483646 w 210"/>
                <a:gd name="T39" fmla="*/ 315136130 h 193"/>
                <a:gd name="T40" fmla="*/ 984331808 w 210"/>
                <a:gd name="T41" fmla="*/ 10588333 h 193"/>
                <a:gd name="T42" fmla="*/ 612208738 w 210"/>
                <a:gd name="T43" fmla="*/ 85653432 h 193"/>
                <a:gd name="T44" fmla="*/ 930452578 w 210"/>
                <a:gd name="T45" fmla="*/ 130664989 h 193"/>
                <a:gd name="T46" fmla="*/ 655433857 w 210"/>
                <a:gd name="T47" fmla="*/ 237978450 h 193"/>
                <a:gd name="T48" fmla="*/ 634023133 w 210"/>
                <a:gd name="T49" fmla="*/ 315136130 h 193"/>
                <a:gd name="T50" fmla="*/ 415361288 w 210"/>
                <a:gd name="T51" fmla="*/ 184073145 h 193"/>
                <a:gd name="T52" fmla="*/ 142885688 w 210"/>
                <a:gd name="T53" fmla="*/ 1245039324 h 193"/>
                <a:gd name="T54" fmla="*/ 666507903 w 210"/>
                <a:gd name="T55" fmla="*/ 1581436850 h 193"/>
                <a:gd name="T56" fmla="*/ 493260475 w 210"/>
                <a:gd name="T57" fmla="*/ 1440197183 h 193"/>
                <a:gd name="T58" fmla="*/ 382875876 w 210"/>
                <a:gd name="T59" fmla="*/ 1570849153 h 193"/>
                <a:gd name="T60" fmla="*/ 350391081 w 210"/>
                <a:gd name="T61" fmla="*/ 1386710138 h 193"/>
                <a:gd name="T62" fmla="*/ 503914560 w 210"/>
                <a:gd name="T63" fmla="*/ 929903194 h 193"/>
                <a:gd name="T64" fmla="*/ 733250643 w 210"/>
                <a:gd name="T65" fmla="*/ 898069722 h 193"/>
                <a:gd name="T66" fmla="*/ 776909458 w 210"/>
                <a:gd name="T67" fmla="*/ 1028737923 h 193"/>
                <a:gd name="T68" fmla="*/ 666507903 w 210"/>
                <a:gd name="T69" fmla="*/ 1309532957 h 193"/>
                <a:gd name="T70" fmla="*/ 995068937 w 210"/>
                <a:gd name="T71" fmla="*/ 1947967443 h 193"/>
                <a:gd name="T72" fmla="*/ 2035906013 w 210"/>
                <a:gd name="T73" fmla="*/ 1797821035 h 193"/>
                <a:gd name="T74" fmla="*/ 1990574123 w 210"/>
                <a:gd name="T75" fmla="*/ 713500196 h 193"/>
                <a:gd name="T76" fmla="*/ 1804462527 w 210"/>
                <a:gd name="T77" fmla="*/ 649437710 h 193"/>
                <a:gd name="T78" fmla="*/ 1235495380 w 210"/>
                <a:gd name="T79" fmla="*/ 660095152 h 193"/>
                <a:gd name="T80" fmla="*/ 1181179895 w 210"/>
                <a:gd name="T81" fmla="*/ 942999151 h 193"/>
                <a:gd name="T82" fmla="*/ 1248339223 w 210"/>
                <a:gd name="T83" fmla="*/ 542127588 h 193"/>
                <a:gd name="T84" fmla="*/ 973674502 w 210"/>
                <a:gd name="T85" fmla="*/ 280795034 h 193"/>
                <a:gd name="T86" fmla="*/ 1148611956 w 210"/>
                <a:gd name="T87" fmla="*/ 379214747 h 193"/>
                <a:gd name="T88" fmla="*/ 666507903 w 210"/>
                <a:gd name="T89" fmla="*/ 780089013 h 193"/>
                <a:gd name="T90" fmla="*/ 261817657 w 210"/>
                <a:gd name="T91" fmla="*/ 400874908 h 193"/>
                <a:gd name="T92" fmla="*/ 744341645 w 210"/>
                <a:gd name="T93" fmla="*/ 432705162 h 193"/>
                <a:gd name="T94" fmla="*/ 865483034 w 210"/>
                <a:gd name="T95" fmla="*/ 432705162 h 193"/>
                <a:gd name="T96" fmla="*/ 1181179895 w 210"/>
                <a:gd name="T97" fmla="*/ 486528339 h 193"/>
                <a:gd name="T98" fmla="*/ 1084059100 w 210"/>
                <a:gd name="T99" fmla="*/ 1007060900 h 193"/>
                <a:gd name="T100" fmla="*/ 1016899646 w 210"/>
                <a:gd name="T101" fmla="*/ 552781686 h 193"/>
                <a:gd name="T102" fmla="*/ 666507903 w 210"/>
                <a:gd name="T103" fmla="*/ 780089013 h 193"/>
                <a:gd name="T104" fmla="*/ 876136993 w 210"/>
                <a:gd name="T105" fmla="*/ 886985007 h 193"/>
                <a:gd name="T106" fmla="*/ 962583525 w 210"/>
                <a:gd name="T107" fmla="*/ 627846789 h 193"/>
                <a:gd name="T108" fmla="*/ 1116127156 w 210"/>
                <a:gd name="T109" fmla="*/ 1570849153 h 193"/>
                <a:gd name="T110" fmla="*/ 897967809 w 210"/>
                <a:gd name="T111" fmla="*/ 1039309388 h 193"/>
                <a:gd name="T112" fmla="*/ 1280824018 w 210"/>
                <a:gd name="T113" fmla="*/ 1146635868 h 19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Freeform 221"/>
            <p:cNvSpPr>
              <a:spLocks/>
            </p:cNvSpPr>
            <p:nvPr userDrawn="1"/>
          </p:nvSpPr>
          <p:spPr bwMode="auto">
            <a:xfrm>
              <a:off x="349" y="3256"/>
              <a:ext cx="85" cy="101"/>
            </a:xfrm>
            <a:custGeom>
              <a:avLst/>
              <a:gdLst>
                <a:gd name="T0" fmla="*/ 136718750 w 17"/>
                <a:gd name="T1" fmla="*/ 53276354 h 20"/>
                <a:gd name="T2" fmla="*/ 87890625 w 17"/>
                <a:gd name="T3" fmla="*/ 215769229 h 20"/>
                <a:gd name="T4" fmla="*/ 136718750 w 17"/>
                <a:gd name="T5" fmla="*/ 53276354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Freeform 222"/>
            <p:cNvSpPr>
              <a:spLocks/>
            </p:cNvSpPr>
            <p:nvPr userDrawn="1"/>
          </p:nvSpPr>
          <p:spPr bwMode="auto">
            <a:xfrm>
              <a:off x="267" y="3293"/>
              <a:ext cx="76" cy="136"/>
            </a:xfrm>
            <a:custGeom>
              <a:avLst/>
              <a:gdLst>
                <a:gd name="T0" fmla="*/ 76889469 w 15"/>
                <a:gd name="T1" fmla="*/ 104397489 h 27"/>
                <a:gd name="T2" fmla="*/ 43883814 w 15"/>
                <a:gd name="T3" fmla="*/ 263165148 h 27"/>
                <a:gd name="T4" fmla="*/ 167228652 w 15"/>
                <a:gd name="T5" fmla="*/ 169055823 h 27"/>
                <a:gd name="T6" fmla="*/ 145034666 w 15"/>
                <a:gd name="T7" fmla="*/ 83247247 h 27"/>
                <a:gd name="T8" fmla="*/ 76889469 w 15"/>
                <a:gd name="T9" fmla="*/ 104397489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Freeform 223"/>
            <p:cNvSpPr>
              <a:spLocks/>
            </p:cNvSpPr>
            <p:nvPr userDrawn="1"/>
          </p:nvSpPr>
          <p:spPr bwMode="auto">
            <a:xfrm>
              <a:off x="222" y="3021"/>
              <a:ext cx="243" cy="117"/>
            </a:xfrm>
            <a:custGeom>
              <a:avLst/>
              <a:gdLst>
                <a:gd name="T0" fmla="*/ 443496333 w 48"/>
                <a:gd name="T1" fmla="*/ 22839590 h 23"/>
                <a:gd name="T2" fmla="*/ 100565601 w 48"/>
                <a:gd name="T3" fmla="*/ 11193512 h 23"/>
                <a:gd name="T4" fmla="*/ 10823448 w 48"/>
                <a:gd name="T5" fmla="*/ 104884782 h 23"/>
                <a:gd name="T6" fmla="*/ 242461011 w 48"/>
                <a:gd name="T7" fmla="*/ 243908532 h 23"/>
                <a:gd name="T8" fmla="*/ 375754337 w 48"/>
                <a:gd name="T9" fmla="*/ 232715666 h 23"/>
                <a:gd name="T10" fmla="*/ 443496333 w 48"/>
                <a:gd name="T11" fmla="*/ 221068941 h 23"/>
                <a:gd name="T12" fmla="*/ 443496333 w 48"/>
                <a:gd name="T13" fmla="*/ 2283959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Freeform 224"/>
            <p:cNvSpPr>
              <a:spLocks/>
            </p:cNvSpPr>
            <p:nvPr userDrawn="1"/>
          </p:nvSpPr>
          <p:spPr bwMode="auto">
            <a:xfrm>
              <a:off x="501" y="3344"/>
              <a:ext cx="177" cy="187"/>
            </a:xfrm>
            <a:custGeom>
              <a:avLst/>
              <a:gdLst>
                <a:gd name="T0" fmla="*/ 261817657 w 35"/>
                <a:gd name="T1" fmla="*/ 21731073 h 37"/>
                <a:gd name="T2" fmla="*/ 121058225 w 35"/>
                <a:gd name="T3" fmla="*/ 21731073 h 37"/>
                <a:gd name="T4" fmla="*/ 43225145 w 35"/>
                <a:gd name="T5" fmla="*/ 217144056 h 37"/>
                <a:gd name="T6" fmla="*/ 307149516 w 35"/>
                <a:gd name="T7" fmla="*/ 238793031 h 37"/>
                <a:gd name="T8" fmla="*/ 261817657 w 35"/>
                <a:gd name="T9" fmla="*/ 21731073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Freeform 225"/>
            <p:cNvSpPr>
              <a:spLocks/>
            </p:cNvSpPr>
            <p:nvPr userDrawn="1"/>
          </p:nvSpPr>
          <p:spPr bwMode="auto">
            <a:xfrm>
              <a:off x="905" y="3157"/>
              <a:ext cx="177" cy="38"/>
            </a:xfrm>
            <a:custGeom>
              <a:avLst/>
              <a:gdLst>
                <a:gd name="T0" fmla="*/ 53879230 w 35"/>
                <a:gd name="T1" fmla="*/ 0 h 7"/>
                <a:gd name="T2" fmla="*/ 153626164 w 35"/>
                <a:gd name="T3" fmla="*/ 110869109 h 7"/>
                <a:gd name="T4" fmla="*/ 53879230 w 35"/>
                <a:gd name="T5" fmla="*/ 0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Freeform 226"/>
            <p:cNvSpPr>
              <a:spLocks/>
            </p:cNvSpPr>
            <p:nvPr userDrawn="1"/>
          </p:nvSpPr>
          <p:spPr bwMode="auto">
            <a:xfrm>
              <a:off x="965" y="3154"/>
              <a:ext cx="136" cy="79"/>
            </a:xfrm>
            <a:custGeom>
              <a:avLst/>
              <a:gdLst>
                <a:gd name="T0" fmla="*/ 72971999 w 27"/>
                <a:gd name="T1" fmla="*/ 111611215 h 16"/>
                <a:gd name="T2" fmla="*/ 263165148 w 27"/>
                <a:gd name="T3" fmla="*/ 52289828 h 16"/>
                <a:gd name="T4" fmla="*/ 179428835 w 27"/>
                <a:gd name="T5" fmla="*/ 8794887 h 16"/>
                <a:gd name="T6" fmla="*/ 72971999 w 27"/>
                <a:gd name="T7" fmla="*/ 94294780 h 16"/>
                <a:gd name="T8" fmla="*/ 72971999 w 27"/>
                <a:gd name="T9" fmla="*/ 111611215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Freeform 227"/>
            <p:cNvSpPr>
              <a:spLocks/>
            </p:cNvSpPr>
            <p:nvPr userDrawn="1"/>
          </p:nvSpPr>
          <p:spPr bwMode="auto">
            <a:xfrm>
              <a:off x="959" y="3205"/>
              <a:ext cx="177" cy="85"/>
            </a:xfrm>
            <a:custGeom>
              <a:avLst/>
              <a:gdLst>
                <a:gd name="T0" fmla="*/ 272474963 w 35"/>
                <a:gd name="T1" fmla="*/ 58593750 h 17"/>
                <a:gd name="T2" fmla="*/ 86446406 w 35"/>
                <a:gd name="T3" fmla="*/ 97656250 h 17"/>
                <a:gd name="T4" fmla="*/ 65052608 w 35"/>
                <a:gd name="T5" fmla="*/ 126953125 h 17"/>
                <a:gd name="T6" fmla="*/ 296495557 w 35"/>
                <a:gd name="T7" fmla="*/ 117187500 h 17"/>
                <a:gd name="T8" fmla="*/ 272474963 w 35"/>
                <a:gd name="T9" fmla="*/ 5859375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Freeform 228"/>
            <p:cNvSpPr>
              <a:spLocks/>
            </p:cNvSpPr>
            <p:nvPr userDrawn="1"/>
          </p:nvSpPr>
          <p:spPr bwMode="auto">
            <a:xfrm>
              <a:off x="845" y="3284"/>
              <a:ext cx="247" cy="60"/>
            </a:xfrm>
            <a:custGeom>
              <a:avLst/>
              <a:gdLst>
                <a:gd name="T0" fmla="*/ 424409398 w 49"/>
                <a:gd name="T1" fmla="*/ 29296875 h 12"/>
                <a:gd name="T2" fmla="*/ 306809558 w 49"/>
                <a:gd name="T3" fmla="*/ 9765625 h 12"/>
                <a:gd name="T4" fmla="*/ 73350148 w 49"/>
                <a:gd name="T5" fmla="*/ 0 h 12"/>
                <a:gd name="T6" fmla="*/ 20836058 w 49"/>
                <a:gd name="T7" fmla="*/ 48828125 h 12"/>
                <a:gd name="T8" fmla="*/ 212212707 w 49"/>
                <a:gd name="T9" fmla="*/ 78125000 h 12"/>
                <a:gd name="T10" fmla="*/ 434843848 w 49"/>
                <a:gd name="T11" fmla="*/ 78125000 h 12"/>
                <a:gd name="T12" fmla="*/ 424409398 w 49"/>
                <a:gd name="T13" fmla="*/ 29296875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Freeform 229"/>
            <p:cNvSpPr>
              <a:spLocks/>
            </p:cNvSpPr>
            <p:nvPr userDrawn="1"/>
          </p:nvSpPr>
          <p:spPr bwMode="auto">
            <a:xfrm>
              <a:off x="870" y="3341"/>
              <a:ext cx="202" cy="54"/>
            </a:xfrm>
            <a:custGeom>
              <a:avLst/>
              <a:gdLst>
                <a:gd name="T0" fmla="*/ 399281704 w 40"/>
                <a:gd name="T1" fmla="*/ 16555963 h 11"/>
                <a:gd name="T2" fmla="*/ 280009037 w 40"/>
                <a:gd name="T3" fmla="*/ 33043533 h 11"/>
                <a:gd name="T4" fmla="*/ 140884789 w 40"/>
                <a:gd name="T5" fmla="*/ 24941176 h 11"/>
                <a:gd name="T6" fmla="*/ 10549773 w 40"/>
                <a:gd name="T7" fmla="*/ 16555963 h 11"/>
                <a:gd name="T8" fmla="*/ 378182794 w 40"/>
                <a:gd name="T9" fmla="*/ 64450924 h 11"/>
                <a:gd name="T10" fmla="*/ 399281704 w 40"/>
                <a:gd name="T11" fmla="*/ 16555963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Freeform 230"/>
            <p:cNvSpPr>
              <a:spLocks/>
            </p:cNvSpPr>
            <p:nvPr userDrawn="1"/>
          </p:nvSpPr>
          <p:spPr bwMode="auto">
            <a:xfrm>
              <a:off x="858" y="3385"/>
              <a:ext cx="209" cy="174"/>
            </a:xfrm>
            <a:custGeom>
              <a:avLst/>
              <a:gdLst>
                <a:gd name="T0" fmla="*/ 332370962 w 41"/>
                <a:gd name="T1" fmla="*/ 110607998 h 34"/>
                <a:gd name="T2" fmla="*/ 153211018 w 41"/>
                <a:gd name="T3" fmla="*/ 74840675 h 34"/>
                <a:gd name="T4" fmla="*/ 46515065 w 41"/>
                <a:gd name="T5" fmla="*/ 185343725 h 34"/>
                <a:gd name="T6" fmla="*/ 11351891 w 41"/>
                <a:gd name="T7" fmla="*/ 233343944 h 34"/>
                <a:gd name="T8" fmla="*/ 106695300 w 41"/>
                <a:gd name="T9" fmla="*/ 233343944 h 34"/>
                <a:gd name="T10" fmla="*/ 201952882 w 41"/>
                <a:gd name="T11" fmla="*/ 332167530 h 34"/>
                <a:gd name="T12" fmla="*/ 248468600 w 41"/>
                <a:gd name="T13" fmla="*/ 370774589 h 34"/>
                <a:gd name="T14" fmla="*/ 343812009 w 41"/>
                <a:gd name="T15" fmla="*/ 233343944 h 34"/>
                <a:gd name="T16" fmla="*/ 462316977 w 41"/>
                <a:gd name="T17" fmla="*/ 233343944 h 34"/>
                <a:gd name="T18" fmla="*/ 332370962 w 41"/>
                <a:gd name="T19" fmla="*/ 110607998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Freeform 231"/>
            <p:cNvSpPr>
              <a:spLocks/>
            </p:cNvSpPr>
            <p:nvPr userDrawn="1"/>
          </p:nvSpPr>
          <p:spPr bwMode="auto">
            <a:xfrm>
              <a:off x="997" y="3306"/>
              <a:ext cx="126" cy="316"/>
            </a:xfrm>
            <a:custGeom>
              <a:avLst/>
              <a:gdLst>
                <a:gd name="T0" fmla="*/ 232707535 w 25"/>
                <a:gd name="T1" fmla="*/ 20049493 h 63"/>
                <a:gd name="T2" fmla="*/ 191075280 w 25"/>
                <a:gd name="T3" fmla="*/ 170699318 h 63"/>
                <a:gd name="T4" fmla="*/ 73264590 w 25"/>
                <a:gd name="T5" fmla="*/ 201131447 h 63"/>
                <a:gd name="T6" fmla="*/ 73264590 w 25"/>
                <a:gd name="T7" fmla="*/ 231166063 h 63"/>
                <a:gd name="T8" fmla="*/ 180243020 w 25"/>
                <a:gd name="T9" fmla="*/ 343789893 h 63"/>
                <a:gd name="T10" fmla="*/ 125729105 w 25"/>
                <a:gd name="T11" fmla="*/ 454340095 h 63"/>
                <a:gd name="T12" fmla="*/ 0 w 25"/>
                <a:gd name="T13" fmla="*/ 554508920 h 63"/>
                <a:gd name="T14" fmla="*/ 52448387 w 25"/>
                <a:gd name="T15" fmla="*/ 584940422 h 63"/>
                <a:gd name="T16" fmla="*/ 169833268 w 25"/>
                <a:gd name="T17" fmla="*/ 625040040 h 63"/>
                <a:gd name="T18" fmla="*/ 243523794 w 25"/>
                <a:gd name="T19" fmla="*/ 574955299 h 63"/>
                <a:gd name="T20" fmla="*/ 264339870 w 25"/>
                <a:gd name="T21" fmla="*/ 140664571 h 63"/>
                <a:gd name="T22" fmla="*/ 264339870 w 25"/>
                <a:gd name="T23" fmla="*/ 20049493 h 63"/>
                <a:gd name="T24" fmla="*/ 232707535 w 25"/>
                <a:gd name="T25" fmla="*/ 20049493 h 6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b="1" i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027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298450" y="228600"/>
            <a:ext cx="8540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Line 255"/>
          <p:cNvSpPr>
            <a:spLocks noChangeShapeType="1"/>
          </p:cNvSpPr>
          <p:nvPr/>
        </p:nvSpPr>
        <p:spPr bwMode="auto">
          <a:xfrm>
            <a:off x="611188" y="1196975"/>
            <a:ext cx="8064500" cy="0"/>
          </a:xfrm>
          <a:prstGeom prst="line">
            <a:avLst/>
          </a:prstGeom>
          <a:noFill/>
          <a:ln w="76200" cmpd="thinThick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 i="1" smtClean="0">
              <a:solidFill>
                <a:srgbClr val="000000"/>
              </a:solidFill>
            </a:endParaRPr>
          </a:p>
        </p:txBody>
      </p:sp>
      <p:sp>
        <p:nvSpPr>
          <p:cNvPr id="1031" name="Line 256"/>
          <p:cNvSpPr>
            <a:spLocks noChangeShapeType="1"/>
          </p:cNvSpPr>
          <p:nvPr/>
        </p:nvSpPr>
        <p:spPr bwMode="auto">
          <a:xfrm>
            <a:off x="755650" y="6381750"/>
            <a:ext cx="8229600" cy="0"/>
          </a:xfrm>
          <a:prstGeom prst="line">
            <a:avLst/>
          </a:prstGeom>
          <a:noFill/>
          <a:ln w="57150" cmpd="thickThin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b="1" i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68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30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167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000033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000033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000033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9E13DFF-32E4-4A93-8751-C89930657DD1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79400" y="152400"/>
            <a:ext cx="8686800" cy="1600200"/>
            <a:chOff x="0" y="0"/>
            <a:chExt cx="5472" cy="1008"/>
          </a:xfrm>
        </p:grpSpPr>
        <p:sp>
          <p:nvSpPr>
            <p:cNvPr id="2056" name="Line 8"/>
            <p:cNvSpPr>
              <a:spLocks noChangeShapeType="1"/>
            </p:cNvSpPr>
            <p:nvPr/>
          </p:nvSpPr>
          <p:spPr bwMode="auto">
            <a:xfrm flipH="1">
              <a:off x="112" y="1008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3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33" name="Rectangle 9"/>
            <p:cNvSpPr>
              <a:spLocks noChangeArrowheads="1"/>
            </p:cNvSpPr>
            <p:nvPr/>
          </p:nvSpPr>
          <p:spPr bwMode="auto">
            <a:xfrm>
              <a:off x="5328" y="0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33"/>
                </a:solidFill>
              </a:endParaRPr>
            </a:p>
          </p:txBody>
        </p:sp>
        <p:sp>
          <p:nvSpPr>
            <p:cNvPr id="1034" name="Rectangle 10"/>
            <p:cNvSpPr>
              <a:spLocks noChangeArrowheads="1"/>
            </p:cNvSpPr>
            <p:nvPr/>
          </p:nvSpPr>
          <p:spPr bwMode="auto">
            <a:xfrm>
              <a:off x="0" y="0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33"/>
                </a:solidFill>
              </a:endParaRPr>
            </a:p>
          </p:txBody>
        </p:sp>
        <p:sp>
          <p:nvSpPr>
            <p:cNvPr id="1035" name="Rectangle 11"/>
            <p:cNvSpPr>
              <a:spLocks noChangeArrowheads="1"/>
            </p:cNvSpPr>
            <p:nvPr/>
          </p:nvSpPr>
          <p:spPr bwMode="auto">
            <a:xfrm>
              <a:off x="0" y="144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33"/>
                </a:solidFill>
              </a:endParaRPr>
            </a:p>
          </p:txBody>
        </p:sp>
        <p:sp>
          <p:nvSpPr>
            <p:cNvPr id="1036" name="Rectangle 12"/>
            <p:cNvSpPr>
              <a:spLocks noChangeArrowheads="1"/>
            </p:cNvSpPr>
            <p:nvPr/>
          </p:nvSpPr>
          <p:spPr bwMode="auto">
            <a:xfrm>
              <a:off x="5328" y="145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382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anose="05000000000000000000" pitchFamily="2" charset="2"/>
        <a:buChar char="o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7950" indent="-468313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213" indent="-4381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97113" indent="-4683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16764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33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33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7E552B5-A0A3-4943-B6FE-E4011CEE2EBC}" type="slidenum">
              <a:rPr lang="zh-CN" altLang="en-US">
                <a:solidFill>
                  <a:srgbClr val="000033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33"/>
              </a:solidFill>
            </a:endParaRPr>
          </a:p>
        </p:txBody>
      </p:sp>
      <p:grpSp>
        <p:nvGrpSpPr>
          <p:cNvPr id="1031" name="Group 7"/>
          <p:cNvGrpSpPr>
            <a:grpSpLocks/>
          </p:cNvGrpSpPr>
          <p:nvPr/>
        </p:nvGrpSpPr>
        <p:grpSpPr bwMode="auto">
          <a:xfrm>
            <a:off x="279400" y="152400"/>
            <a:ext cx="8686800" cy="1600200"/>
            <a:chOff x="0" y="0"/>
            <a:chExt cx="5472" cy="1008"/>
          </a:xfrm>
        </p:grpSpPr>
        <p:sp>
          <p:nvSpPr>
            <p:cNvPr id="1032" name="Line 8"/>
            <p:cNvSpPr>
              <a:spLocks noChangeShapeType="1"/>
            </p:cNvSpPr>
            <p:nvPr/>
          </p:nvSpPr>
          <p:spPr bwMode="auto">
            <a:xfrm flipH="1">
              <a:off x="112" y="1008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33"/>
                </a:solidFill>
              </a:endParaRPr>
            </a:p>
          </p:txBody>
        </p:sp>
        <p:sp>
          <p:nvSpPr>
            <p:cNvPr id="1033" name="Rectangle 9"/>
            <p:cNvSpPr>
              <a:spLocks noChangeArrowheads="1"/>
            </p:cNvSpPr>
            <p:nvPr/>
          </p:nvSpPr>
          <p:spPr bwMode="auto">
            <a:xfrm>
              <a:off x="5328" y="0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33"/>
                </a:solidFill>
              </a:endParaRPr>
            </a:p>
          </p:txBody>
        </p:sp>
        <p:sp>
          <p:nvSpPr>
            <p:cNvPr id="1034" name="Rectangle 10"/>
            <p:cNvSpPr>
              <a:spLocks noChangeArrowheads="1"/>
            </p:cNvSpPr>
            <p:nvPr/>
          </p:nvSpPr>
          <p:spPr bwMode="auto">
            <a:xfrm>
              <a:off x="0" y="0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33"/>
                </a:solidFill>
              </a:endParaRPr>
            </a:p>
          </p:txBody>
        </p:sp>
        <p:sp>
          <p:nvSpPr>
            <p:cNvPr id="1035" name="Rectangle 11"/>
            <p:cNvSpPr>
              <a:spLocks noChangeArrowheads="1"/>
            </p:cNvSpPr>
            <p:nvPr/>
          </p:nvSpPr>
          <p:spPr bwMode="auto">
            <a:xfrm>
              <a:off x="0" y="144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33"/>
                </a:solidFill>
              </a:endParaRPr>
            </a:p>
          </p:txBody>
        </p:sp>
        <p:sp>
          <p:nvSpPr>
            <p:cNvPr id="1036" name="Rectangle 12"/>
            <p:cNvSpPr>
              <a:spLocks noChangeArrowheads="1"/>
            </p:cNvSpPr>
            <p:nvPr/>
          </p:nvSpPr>
          <p:spPr bwMode="auto">
            <a:xfrm>
              <a:off x="5328" y="145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smtClean="0">
                <a:solidFill>
                  <a:srgbClr val="0000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666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anose="05000000000000000000" pitchFamily="2" charset="2"/>
        <a:buChar char="o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7950" indent="-468313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213" indent="-4381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97113" indent="-4683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23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43.emf"/><Relationship Id="rId4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4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13" Type="http://schemas.openxmlformats.org/officeDocument/2006/relationships/oleObject" Target="../embeddings/oleObject19.bin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51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3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10" Type="http://schemas.openxmlformats.org/officeDocument/2006/relationships/image" Target="../media/image50.wmf"/><Relationship Id="rId4" Type="http://schemas.openxmlformats.org/officeDocument/2006/relationships/image" Target="../media/image47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52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oleObject" Target="../embeddings/oleObject26.bin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5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57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59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60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3.png"/><Relationship Id="rId5" Type="http://schemas.openxmlformats.org/officeDocument/2006/relationships/image" Target="../media/image81.wmf"/><Relationship Id="rId4" Type="http://schemas.openxmlformats.org/officeDocument/2006/relationships/oleObject" Target="../embeddings/oleObject30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89.wmf"/><Relationship Id="rId18" Type="http://schemas.openxmlformats.org/officeDocument/2006/relationships/oleObject" Target="../embeddings/oleObject38.bin"/><Relationship Id="rId3" Type="http://schemas.openxmlformats.org/officeDocument/2006/relationships/image" Target="../media/image82.png"/><Relationship Id="rId7" Type="http://schemas.openxmlformats.org/officeDocument/2006/relationships/image" Target="../media/image86.wmf"/><Relationship Id="rId12" Type="http://schemas.openxmlformats.org/officeDocument/2006/relationships/oleObject" Target="../embeddings/oleObject35.bin"/><Relationship Id="rId17" Type="http://schemas.openxmlformats.org/officeDocument/2006/relationships/image" Target="../media/image91.wmf"/><Relationship Id="rId2" Type="http://schemas.openxmlformats.org/officeDocument/2006/relationships/slideLayout" Target="../slideLayouts/slideLayout46.xml"/><Relationship Id="rId16" Type="http://schemas.openxmlformats.org/officeDocument/2006/relationships/oleObject" Target="../embeddings/oleObject37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88.wmf"/><Relationship Id="rId5" Type="http://schemas.openxmlformats.org/officeDocument/2006/relationships/image" Target="../media/image85.wmf"/><Relationship Id="rId15" Type="http://schemas.openxmlformats.org/officeDocument/2006/relationships/image" Target="../media/image90.wmf"/><Relationship Id="rId10" Type="http://schemas.openxmlformats.org/officeDocument/2006/relationships/oleObject" Target="../embeddings/oleObject34.bin"/><Relationship Id="rId19" Type="http://schemas.openxmlformats.org/officeDocument/2006/relationships/image" Target="../media/image92.wmf"/><Relationship Id="rId4" Type="http://schemas.openxmlformats.org/officeDocument/2006/relationships/oleObject" Target="../embeddings/oleObject31.bin"/><Relationship Id="rId9" Type="http://schemas.openxmlformats.org/officeDocument/2006/relationships/image" Target="../media/image87.wmf"/><Relationship Id="rId14" Type="http://schemas.openxmlformats.org/officeDocument/2006/relationships/oleObject" Target="../embeddings/oleObject36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9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13" Type="http://schemas.openxmlformats.org/officeDocument/2006/relationships/image" Target="../media/image99.wmf"/><Relationship Id="rId3" Type="http://schemas.openxmlformats.org/officeDocument/2006/relationships/image" Target="../media/image100.png"/><Relationship Id="rId7" Type="http://schemas.openxmlformats.org/officeDocument/2006/relationships/image" Target="../media/image96.wmf"/><Relationship Id="rId12" Type="http://schemas.openxmlformats.org/officeDocument/2006/relationships/oleObject" Target="../embeddings/oleObject45.bin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98.wmf"/><Relationship Id="rId5" Type="http://schemas.openxmlformats.org/officeDocument/2006/relationships/image" Target="../media/image95.wmf"/><Relationship Id="rId10" Type="http://schemas.openxmlformats.org/officeDocument/2006/relationships/oleObject" Target="../embeddings/oleObject44.bin"/><Relationship Id="rId4" Type="http://schemas.openxmlformats.org/officeDocument/2006/relationships/oleObject" Target="../embeddings/oleObject41.bin"/><Relationship Id="rId9" Type="http://schemas.openxmlformats.org/officeDocument/2006/relationships/image" Target="../media/image9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1.png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4025" y="1459838"/>
            <a:ext cx="8229600" cy="4525963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热平衡状态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buFont typeface="+mj-ea"/>
              <a:buAutoNum type="circleNumDbPlain"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状态密度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定义式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buFont typeface="+mj-ea"/>
              <a:buAutoNum type="circleNumDbPlain" startAt="3"/>
            </a:pP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buFont typeface="+mj-ea"/>
              <a:buAutoNum type="circleNumDbPlain" startAt="3"/>
            </a:pP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buFont typeface="+mj-ea"/>
              <a:buAutoNum type="circleNumDbPlain" startAt="3"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费米分布函数和玻尔兹曼分布函数描述的是什么？它们之间有什么不同？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68962" name="Picture 1" descr="C:\Users\liucf\AppData\Roaming\Tencent\Users\360662121\QQ\WinTemp\RichOle\6[(LF$%ABJS0U31G3YE8H1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5" t="10336" r="22330" b="12042"/>
          <a:stretch/>
        </p:blipFill>
        <p:spPr bwMode="auto">
          <a:xfrm>
            <a:off x="5606201" y="1370332"/>
            <a:ext cx="3024336" cy="331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96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dirty="0" smtClean="0"/>
              <a:t>第三章复习</a:t>
            </a:r>
          </a:p>
        </p:txBody>
      </p: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006513" y="2852936"/>
            <a:ext cx="4391025" cy="1581150"/>
            <a:chOff x="2286000" y="2344648"/>
            <a:chExt cx="4390125" cy="1582439"/>
          </a:xfrm>
        </p:grpSpPr>
        <p:graphicFrame>
          <p:nvGraphicFramePr>
            <p:cNvPr id="6" name="Object 6"/>
            <p:cNvGraphicFramePr>
              <a:graphicFrameLocks noChangeAspect="1"/>
            </p:cNvGraphicFramePr>
            <p:nvPr/>
          </p:nvGraphicFramePr>
          <p:xfrm>
            <a:off x="2286000" y="2602468"/>
            <a:ext cx="1981200" cy="1093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74" name="Microsoft 公式 3.0" r:id="rId5" imgW="685800" imgH="393700" progId="">
                    <p:embed/>
                  </p:oleObj>
                </mc:Choice>
                <mc:Fallback>
                  <p:oleObj name="Microsoft 公式 3.0" r:id="rId5" imgW="685800" imgH="393700" progId="">
                    <p:embed/>
                    <p:pic>
                      <p:nvPicPr>
                        <p:cNvPr id="0" name="Picture 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6000" y="2602468"/>
                          <a:ext cx="1981200" cy="10937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4267200" y="3288268"/>
              <a:ext cx="168927" cy="1771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4237733" y="3465422"/>
              <a:ext cx="220605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energy interval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4147869" y="2344648"/>
              <a:ext cx="252825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Number of states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 flipV="1">
              <a:off x="4267200" y="2754868"/>
              <a:ext cx="168927" cy="3810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31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要求掌握的公式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 startAt="5"/>
            </a:pPr>
            <a:r>
              <a:rPr lang="zh-CN" altLang="en-US" sz="2400" b="1" dirty="0" smtClean="0"/>
              <a:t>费米能级的表达式</a:t>
            </a:r>
            <a:endParaRPr lang="en-US" altLang="zh-CN" sz="2400" b="1" dirty="0" smtClean="0"/>
          </a:p>
          <a:p>
            <a:pPr marL="514350" indent="-514350">
              <a:buFont typeface="+mj-ea"/>
              <a:buAutoNum type="circleNumDbPlain" startAt="5"/>
            </a:pPr>
            <a:endParaRPr lang="en-US" altLang="zh-CN" sz="2400" b="1" dirty="0"/>
          </a:p>
          <a:p>
            <a:pPr marL="514350" indent="-514350">
              <a:buFont typeface="+mj-ea"/>
              <a:buAutoNum type="circleNumDbPlain" startAt="5"/>
            </a:pPr>
            <a:endParaRPr lang="en-US" altLang="zh-CN" sz="2400" b="1" dirty="0" smtClean="0"/>
          </a:p>
          <a:p>
            <a:pPr marL="514350" indent="-514350">
              <a:buFont typeface="+mj-ea"/>
              <a:buAutoNum type="circleNumDbPlain" startAt="5"/>
            </a:pPr>
            <a:endParaRPr lang="en-US" altLang="zh-CN" sz="2400" b="1" dirty="0"/>
          </a:p>
          <a:p>
            <a:pPr marL="514350" indent="-514350">
              <a:buFont typeface="+mj-ea"/>
              <a:buAutoNum type="circleNumDbPlain" startAt="5"/>
            </a:pPr>
            <a:endParaRPr lang="en-US" altLang="zh-CN" sz="2400" b="1" dirty="0" smtClean="0"/>
          </a:p>
          <a:p>
            <a:pPr marL="514350" indent="-514350">
              <a:buFont typeface="+mj-ea"/>
              <a:buAutoNum type="circleNumDbPlain" startAt="5"/>
            </a:pPr>
            <a:r>
              <a:rPr lang="zh-CN" altLang="en-US" sz="2400" b="1" dirty="0"/>
              <a:t>简并化条件</a:t>
            </a:r>
          </a:p>
          <a:p>
            <a:pPr marL="514350" indent="-514350">
              <a:buFont typeface="+mj-ea"/>
              <a:buAutoNum type="circleNumDbPlain" startAt="5"/>
            </a:pPr>
            <a:endParaRPr lang="en-US" altLang="zh-CN" sz="2400" b="1" dirty="0" smtClean="0"/>
          </a:p>
          <a:p>
            <a:pPr marL="514350" indent="-514350">
              <a:buFont typeface="+mj-ea"/>
              <a:buAutoNum type="circleNumDbPlain" startAt="5"/>
            </a:pPr>
            <a:endParaRPr lang="en-US" altLang="zh-CN" sz="2400" b="1" dirty="0"/>
          </a:p>
          <a:p>
            <a:pPr marL="514350" indent="-514350">
              <a:buFont typeface="+mj-ea"/>
              <a:buAutoNum type="circleNumDbPlain" startAt="5"/>
            </a:pPr>
            <a:endParaRPr lang="en-US" altLang="zh-CN" sz="2400" b="1" dirty="0" smtClean="0"/>
          </a:p>
          <a:p>
            <a:pPr marL="514350" indent="-514350">
              <a:buFont typeface="+mj-ea"/>
              <a:buAutoNum type="circleNumDbPlain" startAt="5"/>
            </a:pPr>
            <a:endParaRPr lang="en-US" altLang="zh-CN" sz="2400" b="1" dirty="0"/>
          </a:p>
          <a:p>
            <a:pPr marL="514350" indent="-514350">
              <a:buFont typeface="+mj-ea"/>
              <a:buAutoNum type="circleNumDbPlain" startAt="5"/>
            </a:pPr>
            <a:endParaRPr lang="en-US" altLang="zh-CN" sz="2400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4CB205-5D18-4E3B-83B9-E0526606676B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560005"/>
              </p:ext>
            </p:extLst>
          </p:nvPr>
        </p:nvGraphicFramePr>
        <p:xfrm>
          <a:off x="3153371" y="2276872"/>
          <a:ext cx="4424363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0" r:id="rId3" imgW="2247900" imgH="914400" progId="">
                  <p:embed/>
                </p:oleObj>
              </mc:Choice>
              <mc:Fallback>
                <p:oleObj r:id="rId3" imgW="2247900" imgH="914400" progId="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3371" y="2276872"/>
                        <a:ext cx="4424363" cy="180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2077761" y="2992318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强电离区</a:t>
            </a:r>
            <a:endParaRPr lang="en-US" altLang="zh-CN" b="1" dirty="0"/>
          </a:p>
        </p:txBody>
      </p:sp>
      <p:pic>
        <p:nvPicPr>
          <p:cNvPr id="9" name="Picture 1" descr="C:\Users\liucf\AppData\Roaming\Tencent\Users\360662121\QQ\WinTemp\RichOle\2DD47)YBO[%@@1{R1K{@Q{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1" t="57823" r="41786" b="30777"/>
          <a:stretch/>
        </p:blipFill>
        <p:spPr bwMode="auto">
          <a:xfrm>
            <a:off x="3923928" y="4690071"/>
            <a:ext cx="1944216" cy="46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43808" y="5112073"/>
            <a:ext cx="4390476" cy="1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80728"/>
            <a:ext cx="9036496" cy="5137150"/>
          </a:xfrm>
        </p:spPr>
        <p:txBody>
          <a:bodyPr/>
          <a:lstStyle/>
          <a:p>
            <a:pPr>
              <a:buFont typeface="+mj-ea"/>
              <a:buAutoNum type="circleNumDbPlain"/>
            </a:pPr>
            <a:r>
              <a:rPr lang="en-US" altLang="zh-CN" sz="1600" dirty="0" smtClean="0"/>
              <a:t>   </a:t>
            </a:r>
            <a:r>
              <a:rPr lang="zh-CN" altLang="en-US" sz="1600" dirty="0" smtClean="0"/>
              <a:t>课后练习题</a:t>
            </a:r>
            <a:r>
              <a:rPr lang="en-US" altLang="zh-CN" sz="1600" dirty="0" smtClean="0"/>
              <a:t> 7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9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14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17</a:t>
            </a:r>
          </a:p>
          <a:p>
            <a:pPr>
              <a:buFont typeface="+mj-ea"/>
              <a:buAutoNum type="circleNumDbPlain"/>
            </a:pPr>
            <a:r>
              <a:rPr lang="zh-CN" altLang="en-US" sz="1600" dirty="0" smtClean="0"/>
              <a:t>本征半导体</a:t>
            </a:r>
            <a:r>
              <a:rPr lang="zh-CN" altLang="en-US" sz="1600" dirty="0"/>
              <a:t>的费米能级</a:t>
            </a:r>
            <a:r>
              <a:rPr lang="zh-CN" altLang="en-US" sz="1600" dirty="0" smtClean="0"/>
              <a:t>位于（），</a:t>
            </a:r>
            <a:r>
              <a:rPr lang="zh-CN" altLang="en-US" sz="1600" dirty="0"/>
              <a:t>如果只掺杂施主杂质，随着施主杂质浓度的提高，费米能级更</a:t>
            </a:r>
            <a:r>
              <a:rPr lang="zh-CN" altLang="en-US" sz="1600" dirty="0" smtClean="0"/>
              <a:t>靠近（）；</a:t>
            </a:r>
            <a:r>
              <a:rPr lang="zh-CN" altLang="en-US" sz="1600" dirty="0"/>
              <a:t>如果只掺杂受主杂质，随着受主杂质浓度的提高，费米能级更</a:t>
            </a:r>
            <a:r>
              <a:rPr lang="zh-CN" altLang="en-US" sz="1600" dirty="0" smtClean="0"/>
              <a:t>靠近（）；           </a:t>
            </a:r>
            <a:endParaRPr lang="zh-CN" altLang="en-US" sz="1600" dirty="0"/>
          </a:p>
          <a:p>
            <a:pPr>
              <a:buFont typeface="+mj-ea"/>
              <a:buAutoNum type="circleNumDbPlain"/>
            </a:pPr>
            <a:r>
              <a:rPr lang="zh-CN" altLang="en-US" sz="1600" dirty="0" smtClean="0"/>
              <a:t>半导体</a:t>
            </a:r>
            <a:r>
              <a:rPr lang="zh-CN" altLang="en-US" sz="1600" dirty="0"/>
              <a:t>发生简并化的条件为 </a:t>
            </a:r>
            <a:r>
              <a:rPr lang="zh-CN" altLang="en-US" sz="1600" dirty="0" smtClean="0"/>
              <a:t>（）。</a:t>
            </a:r>
            <a:endParaRPr lang="zh-CN" altLang="en-US" sz="1600" dirty="0"/>
          </a:p>
          <a:p>
            <a:pPr>
              <a:buFont typeface="+mj-ea"/>
              <a:buAutoNum type="circleNumDbPlain"/>
            </a:pPr>
            <a:r>
              <a:rPr lang="zh-CN" altLang="en-US" sz="1600" dirty="0" smtClean="0"/>
              <a:t>半导体</a:t>
            </a:r>
            <a:r>
              <a:rPr lang="zh-CN" altLang="en-US" sz="1600" dirty="0"/>
              <a:t>的态密度是</a:t>
            </a:r>
            <a:r>
              <a:rPr lang="zh-CN" altLang="en-US" sz="1600" dirty="0" smtClean="0"/>
              <a:t>指（），</a:t>
            </a:r>
            <a:r>
              <a:rPr lang="zh-CN" altLang="en-US" sz="1600" dirty="0"/>
              <a:t>态密度越大</a:t>
            </a:r>
            <a:r>
              <a:rPr lang="zh-CN" altLang="en-US" sz="1600" dirty="0" smtClean="0"/>
              <a:t>说明（）。 </a:t>
            </a:r>
            <a:endParaRPr lang="zh-CN" altLang="en-US" sz="1600" dirty="0"/>
          </a:p>
          <a:p>
            <a:pPr>
              <a:buFont typeface="+mj-ea"/>
              <a:buAutoNum type="circleNumDbPlain"/>
            </a:pPr>
            <a:r>
              <a:rPr lang="zh-CN" altLang="en-US" sz="1600" dirty="0" smtClean="0"/>
              <a:t>相同</a:t>
            </a:r>
            <a:r>
              <a:rPr lang="zh-CN" altLang="en-US" sz="1600" dirty="0"/>
              <a:t>温度下，半导体的多数载流子浓度随着杂质浓度的增加</a:t>
            </a:r>
            <a:r>
              <a:rPr lang="zh-CN" altLang="en-US" sz="1600" dirty="0" smtClean="0"/>
              <a:t>而（） </a:t>
            </a:r>
            <a:r>
              <a:rPr lang="zh-CN" altLang="en-US" sz="1600" dirty="0"/>
              <a:t>，少数载流子浓度随杂质浓度的增加</a:t>
            </a:r>
            <a:r>
              <a:rPr lang="zh-CN" altLang="en-US" sz="1600" dirty="0" smtClean="0"/>
              <a:t>而（）。</a:t>
            </a:r>
            <a:endParaRPr lang="zh-CN" altLang="en-US" sz="1600" dirty="0"/>
          </a:p>
          <a:p>
            <a:pPr>
              <a:buFont typeface="+mj-ea"/>
              <a:buAutoNum type="circleNumDbPlain"/>
            </a:pPr>
            <a:r>
              <a:rPr lang="zh-CN" altLang="en-US" sz="1600" dirty="0" smtClean="0"/>
              <a:t>名词</a:t>
            </a:r>
            <a:r>
              <a:rPr lang="zh-CN" altLang="en-US" sz="1600" dirty="0"/>
              <a:t>解释：低温载流子冻析效应、简并半导体</a:t>
            </a:r>
            <a:r>
              <a:rPr lang="zh-CN" altLang="en-US" sz="1600" dirty="0" smtClean="0"/>
              <a:t>、非简并半导体</a:t>
            </a:r>
            <a:endParaRPr lang="zh-CN" altLang="en-US" sz="1600" dirty="0"/>
          </a:p>
          <a:p>
            <a:pPr>
              <a:buFont typeface="+mj-ea"/>
              <a:buAutoNum type="circleNumDbPlain"/>
            </a:pPr>
            <a:r>
              <a:rPr lang="zh-CN" altLang="en-US" sz="1600" dirty="0" smtClean="0"/>
              <a:t>同时</a:t>
            </a:r>
            <a:r>
              <a:rPr lang="zh-CN" altLang="en-US" sz="1600" dirty="0"/>
              <a:t>掺杂一种施主杂质和一种受主杂质的</a:t>
            </a:r>
            <a:r>
              <a:rPr lang="en-US" altLang="zh-CN" sz="1600" dirty="0"/>
              <a:t>n</a:t>
            </a:r>
            <a:r>
              <a:rPr lang="zh-CN" altLang="en-US" sz="1600" dirty="0"/>
              <a:t>型半导体的电中性方程为 </a:t>
            </a:r>
            <a:r>
              <a:rPr lang="zh-CN" altLang="en-US" sz="1600" dirty="0" smtClean="0"/>
              <a:t>（）；</a:t>
            </a:r>
            <a:r>
              <a:rPr lang="zh-CN" altLang="en-US" sz="1600" dirty="0"/>
              <a:t>强电离的条件</a:t>
            </a:r>
            <a:r>
              <a:rPr lang="zh-CN" altLang="en-US" sz="1600" dirty="0" smtClean="0"/>
              <a:t>是（）</a:t>
            </a:r>
            <a:endParaRPr lang="en-US" altLang="zh-CN" sz="1600" dirty="0" smtClean="0"/>
          </a:p>
          <a:p>
            <a:pPr>
              <a:buFont typeface="+mj-ea"/>
              <a:buAutoNum type="circleNumDbPlain"/>
            </a:pPr>
            <a:r>
              <a:rPr lang="zh-CN" altLang="en-US" sz="1600" dirty="0" smtClean="0"/>
              <a:t>温度</a:t>
            </a:r>
            <a:r>
              <a:rPr lang="en-US" altLang="zh-CN" sz="1600" dirty="0"/>
              <a:t>T</a:t>
            </a:r>
            <a:r>
              <a:rPr lang="zh-CN" altLang="en-US" sz="1600" dirty="0"/>
              <a:t>大于</a:t>
            </a:r>
            <a:r>
              <a:rPr lang="en-US" altLang="zh-CN" sz="1600" dirty="0"/>
              <a:t>0K</a:t>
            </a:r>
            <a:r>
              <a:rPr lang="zh-CN" altLang="en-US" sz="1600" dirty="0"/>
              <a:t>时，费米能级</a:t>
            </a:r>
            <a:r>
              <a:rPr lang="zh-CN" altLang="en-US" sz="1600" dirty="0" smtClean="0"/>
              <a:t>是（）的</a:t>
            </a:r>
            <a:r>
              <a:rPr lang="zh-CN" altLang="en-US" sz="1600" dirty="0"/>
              <a:t>标志；费米能级位置越高，</a:t>
            </a:r>
            <a:r>
              <a:rPr lang="zh-CN" altLang="en-US" sz="1600" dirty="0" smtClean="0"/>
              <a:t>说明（）。</a:t>
            </a:r>
            <a:endParaRPr lang="zh-CN" altLang="en-US" sz="1600" dirty="0"/>
          </a:p>
          <a:p>
            <a:pPr>
              <a:buFont typeface="+mj-ea"/>
              <a:buAutoNum type="circleNumDbPlain"/>
            </a:pPr>
            <a:r>
              <a:rPr lang="zh-CN" altLang="en-US" sz="1600" dirty="0"/>
              <a:t>热平衡状态的半导体，载流子的</a:t>
            </a:r>
            <a:r>
              <a:rPr lang="zh-CN" altLang="en-US" sz="1600" dirty="0" smtClean="0"/>
              <a:t>产生（）载流子</a:t>
            </a:r>
            <a:r>
              <a:rPr lang="zh-CN" altLang="en-US" sz="1600" dirty="0"/>
              <a:t>的</a:t>
            </a:r>
            <a:r>
              <a:rPr lang="zh-CN" altLang="en-US" sz="1600" dirty="0" smtClean="0"/>
              <a:t>复合。</a:t>
            </a:r>
            <a:endParaRPr lang="en-US" altLang="zh-CN" sz="1600" dirty="0" smtClean="0"/>
          </a:p>
          <a:p>
            <a:pPr>
              <a:buFont typeface="+mj-ea"/>
              <a:buAutoNum type="circleNumDbPlain"/>
            </a:pPr>
            <a:r>
              <a:rPr lang="zh-CN" altLang="en-US" sz="1600" dirty="0"/>
              <a:t>玻尔兹曼统计率和费米统计率的主要区别</a:t>
            </a:r>
            <a:r>
              <a:rPr lang="zh-CN" altLang="en-US" sz="1600" dirty="0" smtClean="0"/>
              <a:t>是（）。</a:t>
            </a:r>
            <a:endParaRPr lang="zh-CN" altLang="en-US" sz="1600" dirty="0"/>
          </a:p>
          <a:p>
            <a:pPr>
              <a:buFont typeface="+mj-ea"/>
              <a:buAutoNum type="circleNumDbPlain"/>
            </a:pPr>
            <a:r>
              <a:rPr lang="zh-CN" altLang="en-US" sz="1600" dirty="0"/>
              <a:t>半导体能带中的能级上可以</a:t>
            </a:r>
            <a:r>
              <a:rPr lang="zh-CN" altLang="en-US" sz="1600" dirty="0" smtClean="0"/>
              <a:t>容纳（）个</a:t>
            </a:r>
            <a:r>
              <a:rPr lang="zh-CN" altLang="en-US" sz="1600" dirty="0"/>
              <a:t>电子、施主杂质能级上最多只能</a:t>
            </a:r>
            <a:r>
              <a:rPr lang="zh-CN" altLang="en-US" sz="1600" dirty="0" smtClean="0"/>
              <a:t>容纳（）个</a:t>
            </a:r>
            <a:r>
              <a:rPr lang="zh-CN" altLang="en-US" sz="1600" dirty="0"/>
              <a:t>电子。</a:t>
            </a:r>
          </a:p>
          <a:p>
            <a:pPr>
              <a:buFont typeface="+mj-ea"/>
              <a:buAutoNum type="circleNumDbPlain"/>
            </a:pPr>
            <a:r>
              <a:rPr lang="zh-CN" altLang="en-US" sz="1600" dirty="0"/>
              <a:t>只含一种施主杂质的</a:t>
            </a:r>
            <a:r>
              <a:rPr lang="en-US" altLang="zh-CN" sz="1600" dirty="0"/>
              <a:t>n</a:t>
            </a:r>
            <a:r>
              <a:rPr lang="zh-CN" altLang="en-US" sz="1600" dirty="0"/>
              <a:t>型半导体：在低温弱电离区，其载流子主要</a:t>
            </a:r>
            <a:r>
              <a:rPr lang="zh-CN" altLang="en-US" sz="1600" dirty="0" smtClean="0"/>
              <a:t>来源于（）、</a:t>
            </a:r>
            <a:r>
              <a:rPr lang="zh-CN" altLang="en-US" sz="1600" dirty="0"/>
              <a:t>费米能级随温度的升高</a:t>
            </a:r>
            <a:r>
              <a:rPr lang="zh-CN" altLang="en-US" sz="1600" dirty="0" smtClean="0"/>
              <a:t>而（）；</a:t>
            </a:r>
            <a:r>
              <a:rPr lang="zh-CN" altLang="en-US" sz="1600" dirty="0"/>
              <a:t>在强电离区，其载流子主要</a:t>
            </a:r>
            <a:r>
              <a:rPr lang="zh-CN" altLang="en-US" sz="1600" dirty="0" smtClean="0"/>
              <a:t>来源于（）、</a:t>
            </a:r>
            <a:r>
              <a:rPr lang="zh-CN" altLang="en-US" sz="1600" dirty="0"/>
              <a:t>费米能级随温度的升高</a:t>
            </a:r>
            <a:r>
              <a:rPr lang="zh-CN" altLang="en-US" sz="1600" dirty="0" smtClean="0"/>
              <a:t>向（）方向</a:t>
            </a:r>
            <a:r>
              <a:rPr lang="zh-CN" altLang="en-US" sz="1600" dirty="0"/>
              <a:t>靠近。</a:t>
            </a:r>
          </a:p>
          <a:p>
            <a:pPr>
              <a:buFont typeface="+mj-ea"/>
              <a:buAutoNum type="circleNumDbPlain"/>
            </a:pPr>
            <a:r>
              <a:rPr lang="zh-CN" altLang="en-US" sz="1600" dirty="0"/>
              <a:t>简述只含一种施主杂质的</a:t>
            </a:r>
            <a:r>
              <a:rPr lang="en-US" altLang="zh-CN" sz="1600" dirty="0"/>
              <a:t>n</a:t>
            </a:r>
            <a:r>
              <a:rPr lang="zh-CN" altLang="en-US" sz="1600" dirty="0"/>
              <a:t>型半导体的费米能级随温度的变化关系</a:t>
            </a:r>
          </a:p>
          <a:p>
            <a:pPr>
              <a:buFont typeface="+mj-ea"/>
              <a:buAutoNum type="circleNumDbPlain"/>
            </a:pPr>
            <a:r>
              <a:rPr lang="zh-CN" altLang="en-US" sz="1600" dirty="0"/>
              <a:t>简述只含一种施主杂质的</a:t>
            </a:r>
            <a:r>
              <a:rPr lang="en-US" altLang="zh-CN" sz="1600" dirty="0"/>
              <a:t>n</a:t>
            </a:r>
            <a:r>
              <a:rPr lang="zh-CN" altLang="en-US" sz="1600" dirty="0"/>
              <a:t>型半导体的电子浓度随温度的变化关系。</a:t>
            </a:r>
          </a:p>
          <a:p>
            <a:pPr>
              <a:buFont typeface="+mj-ea"/>
              <a:buAutoNum type="circleNumDbPlain"/>
            </a:pPr>
            <a:endParaRPr lang="zh-CN" altLang="en-US" sz="1600" dirty="0"/>
          </a:p>
          <a:p>
            <a:pPr>
              <a:buFont typeface="+mj-ea"/>
              <a:buAutoNum type="circleNumDbPlain"/>
            </a:pPr>
            <a:endParaRPr lang="zh-CN" altLang="en-US" sz="1600" dirty="0"/>
          </a:p>
          <a:p>
            <a:pPr>
              <a:buFont typeface="+mj-ea"/>
              <a:buAutoNum type="circleNumDbPlain"/>
            </a:pP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2CA5F2-FD78-4D6F-AD54-84AE98AEE080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941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Picture 1" descr="C:\Users\liucf\AppData\Roaming\Tencent\Users\360662121\QQ\WinTemp\RichOle\KKKII2[FNPSC}L6MFW[08P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1844824"/>
            <a:ext cx="67056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10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 smtClean="0"/>
              <a:t>练习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43609" y="1408157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（分布函数）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41946" y="2838777"/>
            <a:ext cx="6391275" cy="3382721"/>
            <a:chOff x="1341946" y="2838777"/>
            <a:chExt cx="6391275" cy="3382721"/>
          </a:xfrm>
        </p:grpSpPr>
        <p:pic>
          <p:nvPicPr>
            <p:cNvPr id="175107" name="Picture 2" descr="C:\Users\liucf\AppData\Roaming\Tencent\Users\360662121\QQ\WinTemp\RichOle\KD2BH0R{U~O_56ODXH`X{]9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018"/>
            <a:stretch/>
          </p:blipFill>
          <p:spPr bwMode="auto">
            <a:xfrm>
              <a:off x="1341946" y="2838777"/>
              <a:ext cx="6391275" cy="1584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 descr="C:\Users\liucf\AppData\Roaming\Tencent\Users\360662121\QQ\WinTemp\RichOle\KD2BH0R{U~O_56ODXH`X{]9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7" t="44326" r="2357"/>
            <a:stretch/>
          </p:blipFill>
          <p:spPr bwMode="auto">
            <a:xfrm>
              <a:off x="1475656" y="4365104"/>
              <a:ext cx="6123857" cy="1856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431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/>
              <a:t>练习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6275" y="1371600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（载流子浓度）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79139" y="3267894"/>
            <a:ext cx="3960813" cy="2624137"/>
            <a:chOff x="539552" y="3573884"/>
            <a:chExt cx="3960813" cy="2624137"/>
          </a:xfrm>
        </p:grpSpPr>
        <p:pic>
          <p:nvPicPr>
            <p:cNvPr id="176131" name="Picture 1" descr="C:\Users\liucf\AppData\Roaming\Tencent\Users\360662121\QQ\WinTemp\RichOle\8CX9@]IY5S3U_U5IW@DS$I9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9552" y="3573884"/>
              <a:ext cx="3960813" cy="2624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1547664" y="5483257"/>
                  <a:ext cx="619361" cy="61003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1" i="1"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1" i="1"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6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num>
                              <m:den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zh-CN" altLang="en-US" sz="1600" b="1" dirty="0" smtClean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7664" y="5483257"/>
                  <a:ext cx="619361" cy="610039"/>
                </a:xfrm>
                <a:prstGeom prst="rect">
                  <a:avLst/>
                </a:prstGeom>
                <a:blipFill rotWithShape="0">
                  <a:blip r:embed="rId3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2" descr="C:\Users\liucf\AppData\Roaming\Tencent\Users\360662121\QQ\WinTemp\RichOle\5]7`ZQS1LAWCPV}2$E{6L1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5"/>
          <a:stretch/>
        </p:blipFill>
        <p:spPr bwMode="auto">
          <a:xfrm>
            <a:off x="4031432" y="3383871"/>
            <a:ext cx="5112568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676275" y="1844824"/>
            <a:ext cx="8162925" cy="1343025"/>
            <a:chOff x="676275" y="1844824"/>
            <a:chExt cx="8162925" cy="1343025"/>
          </a:xfrm>
        </p:grpSpPr>
        <p:pic>
          <p:nvPicPr>
            <p:cNvPr id="176130" name="Picture 1" descr="C:\Users\liucf\AppData\Roaming\Tencent\Users\360662121\QQ\WinTemp\RichOle\W6TJT%8`DQVYMP~GUKDT([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275" y="1844824"/>
              <a:ext cx="8162925" cy="134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1547664" y="2939792"/>
                  <a:ext cx="291169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</m:oMath>
                    </m:oMathPara>
                  </a14:m>
                  <a:endParaRPr lang="zh-CN" altLang="en-US" sz="1400" b="1" dirty="0" smtClean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7664" y="2939792"/>
                  <a:ext cx="291169" cy="215444"/>
                </a:xfrm>
                <a:prstGeom prst="rect">
                  <a:avLst/>
                </a:prstGeom>
                <a:blipFill rotWithShape="0">
                  <a:blip r:embed="rId6" cstate="print"/>
                  <a:stretch>
                    <a:fillRect l="-12500" r="-2083"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047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61" name="矩形 19"/>
          <p:cNvSpPr>
            <a:spLocks noChangeArrowheads="1"/>
          </p:cNvSpPr>
          <p:nvPr/>
        </p:nvSpPr>
        <p:spPr bwMode="auto">
          <a:xfrm>
            <a:off x="3140370" y="3922475"/>
            <a:ext cx="3672912" cy="57607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7715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/>
              <a:t>练习</a:t>
            </a:r>
          </a:p>
        </p:txBody>
      </p:sp>
      <p:pic>
        <p:nvPicPr>
          <p:cNvPr id="17" name="Picture 2" descr="C:\Users\liucf\AppData\Roaming\Tencent\Users\360662121\QQ\WinTemp\RichOle\7CD9PY~DY(Z{SHCCC}8Q}3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65"/>
          <a:stretch/>
        </p:blipFill>
        <p:spPr bwMode="auto">
          <a:xfrm>
            <a:off x="827584" y="1527887"/>
            <a:ext cx="6157912" cy="139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19"/>
          <p:cNvSpPr>
            <a:spLocks noChangeArrowheads="1"/>
          </p:cNvSpPr>
          <p:nvPr/>
        </p:nvSpPr>
        <p:spPr bwMode="auto">
          <a:xfrm>
            <a:off x="3140370" y="3677546"/>
            <a:ext cx="3672913" cy="57607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5" name="组合 22"/>
          <p:cNvGrpSpPr>
            <a:grpSpLocks/>
          </p:cNvGrpSpPr>
          <p:nvPr/>
        </p:nvGrpSpPr>
        <p:grpSpPr bwMode="auto">
          <a:xfrm>
            <a:off x="823824" y="3922475"/>
            <a:ext cx="6157912" cy="1301333"/>
            <a:chOff x="1611460" y="4802628"/>
            <a:chExt cx="6157066" cy="1301301"/>
          </a:xfrm>
        </p:grpSpPr>
        <p:pic>
          <p:nvPicPr>
            <p:cNvPr id="26" name="Picture 2" descr="C:\Users\liucf\AppData\Roaming\Tencent\Users\360662121\QQ\WinTemp\RichOle\7CD9PY~DY(Z{SHCCC}8Q}3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462"/>
            <a:stretch/>
          </p:blipFill>
          <p:spPr bwMode="auto">
            <a:xfrm>
              <a:off x="1611460" y="4802628"/>
              <a:ext cx="6157066" cy="1239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矩形 7"/>
            <p:cNvSpPr>
              <a:spLocks noChangeArrowheads="1"/>
            </p:cNvSpPr>
            <p:nvPr/>
          </p:nvSpPr>
          <p:spPr bwMode="auto">
            <a:xfrm>
              <a:off x="5918886" y="5085184"/>
              <a:ext cx="216024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" name="TextBox 6"/>
            <p:cNvSpPr txBox="1">
              <a:spLocks noChangeArrowheads="1"/>
            </p:cNvSpPr>
            <p:nvPr/>
          </p:nvSpPr>
          <p:spPr bwMode="auto">
            <a:xfrm>
              <a:off x="5940152" y="5013176"/>
              <a:ext cx="4320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 b="0" i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sz="700" b="0" i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200" b="0" i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eaLnBrk="1" hangingPunct="1"/>
              <a:r>
                <a:rPr lang="en-US" altLang="zh-CN" sz="1200" b="0" i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sz="1000" b="0" i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US" altLang="zh-CN" sz="1200" b="0" i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直接连接符 9"/>
            <p:cNvCxnSpPr>
              <a:cxnSpLocks noChangeShapeType="1"/>
            </p:cNvCxnSpPr>
            <p:nvPr/>
          </p:nvCxnSpPr>
          <p:spPr bwMode="auto">
            <a:xfrm flipV="1">
              <a:off x="5990894" y="5244009"/>
              <a:ext cx="216024" cy="1"/>
            </a:xfrm>
            <a:prstGeom prst="line">
              <a:avLst/>
            </a:prstGeom>
            <a:noFill/>
            <a:ln w="1905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矩形 19"/>
            <p:cNvSpPr>
              <a:spLocks noChangeArrowheads="1"/>
            </p:cNvSpPr>
            <p:nvPr/>
          </p:nvSpPr>
          <p:spPr bwMode="auto">
            <a:xfrm>
              <a:off x="3923928" y="5527865"/>
              <a:ext cx="3672408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" name="矩形 30"/>
            <p:cNvSpPr>
              <a:spLocks noChangeArrowheads="1"/>
            </p:cNvSpPr>
            <p:nvPr/>
          </p:nvSpPr>
          <p:spPr bwMode="auto">
            <a:xfrm>
              <a:off x="2678526" y="5847796"/>
              <a:ext cx="1008112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32" name="Picture 6" descr="C:\Users\liucf\AppData\Roaming\Tencent\Users\360662121\QQ\WinTemp\RichOle\W1UJYWF83LVZ{L_D[DKFA_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5303" y="5559764"/>
              <a:ext cx="1224136" cy="417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5" descr="C:\Users\liucf\AppData\Roaming\Tencent\Users\360662121\QQ\WinTemp\RichOle\E(~IOY1BKQ9P)(3@3UU~[_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792" y="5445224"/>
              <a:ext cx="1008112" cy="482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62475" y="3215524"/>
                <a:ext cx="74894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/>
                  <a:t>(4) 77K</a:t>
                </a:r>
                <a:r>
                  <a:rPr lang="zh-CN" altLang="en-US" sz="1400" dirty="0" smtClean="0"/>
                  <a:t>时锗的电子浓度为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</m:sSup>
                    <m:sSup>
                      <m:s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1400" b="0" i="1">
                        <a:latin typeface="Cambria Math" panose="02040503050406030204" pitchFamily="18" charset="0"/>
                      </a:rPr>
                      <m:t>假定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受主</m:t>
                    </m:r>
                    <m:r>
                      <a:rPr lang="zh-CN" altLang="en-US" sz="1400" b="0" i="1">
                        <a:latin typeface="Cambria Math" panose="02040503050406030204" pitchFamily="18" charset="0"/>
                      </a:rPr>
                      <m:t>浓度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为零，</m:t>
                    </m:r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=0.01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𝑒𝑉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求锗中</m:t>
                    </m:r>
                    <m:r>
                      <a:rPr lang="zh-CN" altLang="en-US" sz="1400" b="0" i="1">
                        <a:latin typeface="Cambria Math" panose="02040503050406030204" pitchFamily="18" charset="0"/>
                      </a:rPr>
                      <m:t>施主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浓度</m:t>
                    </m:r>
                  </m:oMath>
                </a14:m>
                <a:endParaRPr lang="zh-CN" altLang="en-US" sz="1400" dirty="0" smtClean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75" y="3215524"/>
                <a:ext cx="7489423" cy="307777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244" t="-3922" b="-215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49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642" name="Picture 1" descr="C:\Users\liucf\AppData\Roaming\Tencent\Users\360662121\QQ\WinTemp\RichOle\J%$CTS6YJ7JOX1K]]T0Y80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12875"/>
            <a:ext cx="67722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643" name="Picture 2" descr="C:\Users\liucf\AppData\Roaming\Tencent\Users\360662121\QQ\WinTemp\RichOle\_34E6JN35@6KE@KBHEKZ1B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2133600"/>
            <a:ext cx="381635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64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/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196735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0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0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0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0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2" name="Picture 5" descr="C:\Users\liucf\AppData\Roaming\Tencent\Users\360662121\QQ\WinTemp\RichOle\RTL)AIF_9N69F~)0IQKPCC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067" y="2195762"/>
            <a:ext cx="6540169" cy="446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3" name="Picture 1" descr="C:\Users\liucf\AppData\Roaming\Tencent\Users\2782817583\QQ\WinTemp\RichOle\AUY[Y)5U3MF_$JX2YL_Q9~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341438"/>
            <a:ext cx="724852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9204" name="AutoShape 3" descr="C:\Users\liucf\AppData\Roaming\Tencent\Users\360662121\QQ\WinTemp\RichOle\I@KCKYQ8DVC[Y2G(PM]HH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79205" name="AutoShape 4" descr="C:\Users\liucf\AppData\Roaming\Tencent\Users\360662121\QQ\WinTemp\RichOle\I@KCKYQ8DVC[Y2G(PM]HH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792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25075" y="72788"/>
            <a:ext cx="8540750" cy="824136"/>
          </a:xfrm>
        </p:spPr>
        <p:txBody>
          <a:bodyPr/>
          <a:lstStyle/>
          <a:p>
            <a:pPr eaLnBrk="1" hangingPunct="1"/>
            <a:r>
              <a:rPr lang="zh-CN" altLang="en-US" sz="3600" b="1" dirty="0" smtClean="0"/>
              <a:t>练习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31964" y="719071"/>
            <a:ext cx="2559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（强电离的条件）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58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6" name="Picture 1" descr="C:\Users\liucf\AppData\Roaming\Tencent\Users\360662121\QQ\WinTemp\RichOle\YGZ8XXUL3AEX4BTAHZCN_[0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" r="1955"/>
          <a:stretch/>
        </p:blipFill>
        <p:spPr bwMode="auto">
          <a:xfrm>
            <a:off x="251520" y="188640"/>
            <a:ext cx="8856984" cy="594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852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矩形 5"/>
          <p:cNvSpPr>
            <a:spLocks noChangeArrowheads="1"/>
          </p:cNvSpPr>
          <p:nvPr/>
        </p:nvSpPr>
        <p:spPr bwMode="auto">
          <a:xfrm>
            <a:off x="684213" y="1484313"/>
            <a:ext cx="86756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0" i="0"/>
              <a:t>10. </a:t>
            </a:r>
            <a:r>
              <a:rPr lang="zh-CN" altLang="en-US" sz="2000" b="0" i="0"/>
              <a:t>以施主杂质电离</a:t>
            </a:r>
            <a:r>
              <a:rPr lang="en-US" altLang="zh-CN" sz="2000" b="0" i="0"/>
              <a:t>90%</a:t>
            </a:r>
            <a:r>
              <a:rPr lang="zh-CN" altLang="en-US" sz="2000" b="0" i="0"/>
              <a:t>作为强电离的标准，求掺砷的</a:t>
            </a:r>
            <a:r>
              <a:rPr lang="en-US" altLang="zh-CN" sz="2000" b="0" i="0"/>
              <a:t>n</a:t>
            </a:r>
            <a:r>
              <a:rPr lang="zh-CN" altLang="en-US" sz="2000" b="0" i="0"/>
              <a:t>型锗在</a:t>
            </a:r>
            <a:r>
              <a:rPr lang="en-US" altLang="zh-CN" sz="2000" b="0" i="0"/>
              <a:t>300 K</a:t>
            </a:r>
            <a:r>
              <a:rPr lang="zh-CN" altLang="en-US" sz="2000" b="0" i="0"/>
              <a:t>时，</a:t>
            </a:r>
            <a:endParaRPr lang="en-US" altLang="zh-CN" sz="2000" b="0" i="0"/>
          </a:p>
          <a:p>
            <a:pPr eaLnBrk="1" hangingPunct="1"/>
            <a:r>
              <a:rPr lang="zh-CN" altLang="en-US" sz="2000" b="0" i="0"/>
              <a:t>以杂质电离为主的饱和区掺杂质的浓度范围？</a:t>
            </a:r>
          </a:p>
        </p:txBody>
      </p:sp>
      <p:pic>
        <p:nvPicPr>
          <p:cNvPr id="243715" name="Picture 1" descr="C:\Users\liucf\AppData\Roaming\Tencent\Users\360662121\QQ\WinTemp\RichOle\9UKMD9JFCX%Z64{QMT2S4D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349500"/>
            <a:ext cx="36576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3717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/>
              <a:t>练习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476375" y="2781300"/>
            <a:ext cx="6581775" cy="2876550"/>
            <a:chOff x="1476375" y="2781300"/>
            <a:chExt cx="6581775" cy="2876550"/>
          </a:xfrm>
        </p:grpSpPr>
        <p:pic>
          <p:nvPicPr>
            <p:cNvPr id="243716" name="Picture 2" descr="C:\Users\liucf\AppData\Roaming\Tencent\Users\360662121\QQ\WinTemp\RichOle\UUH6TRDD_~M8SY@1U]XP@EX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375" y="2781300"/>
              <a:ext cx="6581775" cy="287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文本框 1"/>
            <p:cNvSpPr txBox="1"/>
            <p:nvPr/>
          </p:nvSpPr>
          <p:spPr>
            <a:xfrm>
              <a:off x="3131840" y="5301208"/>
              <a:ext cx="95731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/>
                <a:t>10n</a:t>
              </a:r>
              <a:r>
                <a:rPr lang="en-US" altLang="zh-CN" sz="1200" b="1" baseline="-25000" dirty="0" smtClean="0"/>
                <a:t>i</a:t>
              </a:r>
              <a:r>
                <a:rPr lang="en-US" altLang="zh-CN" sz="1200" b="1" dirty="0" smtClean="0"/>
                <a:t>~N</a:t>
              </a:r>
              <a:r>
                <a:rPr lang="en-US" altLang="zh-CN" sz="1200" b="1" baseline="-25000" dirty="0" smtClean="0"/>
                <a:t>D</a:t>
              </a:r>
              <a:r>
                <a:rPr lang="zh-CN" altLang="en-US" sz="1200" b="1" baseline="-25000" dirty="0" smtClean="0"/>
                <a:t>上限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54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3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3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14" grpId="0"/>
      <p:bldP spid="24371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837521" y="1038905"/>
                <a:ext cx="7190864" cy="513715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锗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中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 ∆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=0.01</m:t>
                    </m:r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𝑒𝑉</m:t>
                    </m:r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altLang="zh-CN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  <m:sSup>
                      <m:sSupPr>
                        <m:ctrlPr>
                          <a:rPr lang="en-US" altLang="zh-CN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400" i="1" dirty="0" smtClean="0">
                    <a:solidFill>
                      <a:srgbClr val="000000"/>
                    </a:solidFill>
                    <a:latin typeface="+mn-ea"/>
                  </a:rPr>
                  <a:t> </a:t>
                </a:r>
                <a:r>
                  <a:rPr lang="zh-CN" altLang="en-US" sz="2400" dirty="0" smtClean="0">
                    <a:latin typeface="+mn-ea"/>
                  </a:rPr>
                  <a:t>计算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温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 (1) 99% </m:t>
                    </m:r>
                    <m:r>
                      <a:rPr lang="zh-CN" alt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电离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; (2)90% 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电离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; (3) 50% 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电离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 smtClean="0">
                  <a:latin typeface="+mn-ea"/>
                </a:endParaRPr>
              </a:p>
              <a:p>
                <a:pPr>
                  <a:buNone/>
                </a:pPr>
                <a:endParaRPr lang="en-US" altLang="zh-CN" sz="24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buNone/>
                </a:pPr>
                <a:r>
                  <a:rPr lang="zh-CN" altLang="en-US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答</a:t>
                </a:r>
                <a:r>
                  <a:rPr lang="en-US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: </a:t>
                </a:r>
                <a:r>
                  <a:rPr lang="zh-CN" altLang="en-US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强电离区</a:t>
                </a:r>
                <a:r>
                  <a:rPr lang="en-US" sz="2400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:</a:t>
                </a:r>
              </a:p>
              <a:p>
                <a:endParaRPr lang="en-US" sz="2400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endParaRPr lang="zh-CN" altLang="en-US" sz="28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521" y="1038905"/>
                <a:ext cx="7190864" cy="5137150"/>
              </a:xfrm>
              <a:blipFill rotWithShape="0">
                <a:blip r:embed="rId3" cstate="print"/>
                <a:stretch>
                  <a:fillRect l="-1271" t="-7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练习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296922-9574-4DAE-8C9C-48CFDFDAE529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321339"/>
              </p:ext>
            </p:extLst>
          </p:nvPr>
        </p:nvGraphicFramePr>
        <p:xfrm>
          <a:off x="2627784" y="3675109"/>
          <a:ext cx="5103946" cy="898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" name="公式" r:id="rId4" imgW="6385436" imgH="1123240" progId="">
                  <p:embed/>
                </p:oleObj>
              </mc:Choice>
              <mc:Fallback>
                <p:oleObj name="公式" r:id="rId4" imgW="6385436" imgH="1123240" progId="">
                  <p:embed/>
                  <p:pic>
                    <p:nvPicPr>
                      <p:cNvPr id="0" name="Picture 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3675109"/>
                        <a:ext cx="5103946" cy="8984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4469233"/>
              </p:ext>
            </p:extLst>
          </p:nvPr>
        </p:nvGraphicFramePr>
        <p:xfrm>
          <a:off x="2747158" y="2630876"/>
          <a:ext cx="1968858" cy="88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" r:id="rId6" imgW="1104900" imgH="495300" progId="">
                  <p:embed/>
                </p:oleObj>
              </mc:Choice>
              <mc:Fallback>
                <p:oleObj r:id="rId6" imgW="1104900" imgH="495300" progId="">
                  <p:embed/>
                  <p:pic>
                    <p:nvPicPr>
                      <p:cNvPr id="0" name="Picture 2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158" y="2630876"/>
                        <a:ext cx="1968858" cy="882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558573" y="621807"/>
            <a:ext cx="2559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"/>
              </a:rPr>
              <a:t>（强电离的条件）</a:t>
            </a:r>
            <a:endParaRPr lang="zh-CN" altLang="en-US" sz="2000" b="1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316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第三章复习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025" y="1371600"/>
            <a:ext cx="8229600" cy="4525963"/>
          </a:xfrm>
        </p:spPr>
        <p:txBody>
          <a:bodyPr/>
          <a:lstStyle/>
          <a:p>
            <a:r>
              <a:rPr lang="zh-CN" altLang="en-US" sz="2400" b="1" dirty="0"/>
              <a:t>非简并半导体导带的电子和价带的空穴服从什么分布函数，为什么？</a:t>
            </a:r>
            <a:endParaRPr lang="en-US" altLang="zh-CN" sz="2400" b="1" dirty="0"/>
          </a:p>
          <a:p>
            <a:r>
              <a:rPr lang="zh-CN" altLang="en-US" sz="2400" b="1" dirty="0" smtClean="0"/>
              <a:t>费米能级可看作是什么的标志（</a:t>
            </a:r>
            <a:r>
              <a:rPr lang="en-US" altLang="zh-CN" sz="2400" b="1" dirty="0" smtClean="0"/>
              <a:t>T&gt;0K</a:t>
            </a:r>
            <a:r>
              <a:rPr lang="zh-CN" altLang="en-US" sz="2400" b="1" dirty="0" smtClean="0"/>
              <a:t>）</a:t>
            </a:r>
            <a:r>
              <a:rPr lang="en-US" altLang="zh-CN" sz="2400" b="1" dirty="0" smtClean="0"/>
              <a:t>?</a:t>
            </a:r>
          </a:p>
          <a:p>
            <a:endParaRPr lang="en-US" altLang="zh-CN" sz="2400" b="1" dirty="0" smtClean="0"/>
          </a:p>
          <a:p>
            <a:endParaRPr lang="zh-CN" altLang="en-US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3068960"/>
            <a:ext cx="5507695" cy="287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4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296922-9574-4DAE-8C9C-48CFDFDAE529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373336" y="2293544"/>
            <a:ext cx="66688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Tx/>
              <a:buAutoNum type="arabicParenBoth"/>
            </a:pPr>
            <a:r>
              <a:rPr lang="en-US" altLang="zh-CN" sz="2400" dirty="0" smtClean="0">
                <a:solidFill>
                  <a:srgbClr val="000000"/>
                </a:solidFill>
              </a:rPr>
              <a:t>99</a:t>
            </a:r>
            <a:r>
              <a:rPr lang="en-US" altLang="zh-CN" sz="2400" dirty="0">
                <a:solidFill>
                  <a:srgbClr val="000000"/>
                </a:solidFill>
              </a:rPr>
              <a:t>% </a:t>
            </a:r>
            <a:r>
              <a:rPr lang="en-US" altLang="zh-CN" sz="2400" dirty="0" smtClean="0">
                <a:solidFill>
                  <a:srgbClr val="000000"/>
                </a:solidFill>
              </a:rPr>
              <a:t>ionized: D</a:t>
            </a:r>
            <a:r>
              <a:rPr lang="en-US" altLang="zh-CN" sz="2400" baseline="-25000" dirty="0" smtClean="0">
                <a:solidFill>
                  <a:srgbClr val="000000"/>
                </a:solidFill>
              </a:rPr>
              <a:t>-</a:t>
            </a:r>
            <a:r>
              <a:rPr lang="en-US" altLang="zh-CN" sz="2400" dirty="0" smtClean="0">
                <a:solidFill>
                  <a:srgbClr val="000000"/>
                </a:solidFill>
              </a:rPr>
              <a:t>=0.01</a:t>
            </a:r>
          </a:p>
          <a:p>
            <a:pPr marL="514350" indent="-514350">
              <a:buFontTx/>
              <a:buAutoNum type="arabicParenBoth"/>
            </a:pPr>
            <a:endParaRPr lang="en-US" altLang="zh-CN" sz="2400" dirty="0">
              <a:solidFill>
                <a:srgbClr val="000000"/>
              </a:solidFill>
            </a:endParaRPr>
          </a:p>
          <a:p>
            <a:pPr marL="514350" indent="-514350">
              <a:buFontTx/>
              <a:buAutoNum type="arabicParenBoth"/>
            </a:pPr>
            <a:endParaRPr lang="en-US" altLang="zh-CN" sz="2400" dirty="0" smtClean="0">
              <a:solidFill>
                <a:srgbClr val="000000"/>
              </a:solidFill>
            </a:endParaRPr>
          </a:p>
          <a:p>
            <a:pPr marL="514350" indent="-514350">
              <a:buFontTx/>
              <a:buAutoNum type="arabicParenBoth"/>
            </a:pPr>
            <a:endParaRPr lang="en-US" altLang="zh-CN" sz="2400" dirty="0">
              <a:solidFill>
                <a:srgbClr val="000000"/>
              </a:solidFill>
            </a:endParaRPr>
          </a:p>
          <a:p>
            <a:pPr marL="514350" indent="-514350">
              <a:buFontTx/>
              <a:buAutoNum type="arabicParenBoth"/>
            </a:pPr>
            <a:endParaRPr lang="en-US" altLang="zh-CN" sz="2400" dirty="0" smtClean="0">
              <a:solidFill>
                <a:srgbClr val="000000"/>
              </a:solidFill>
            </a:endParaRPr>
          </a:p>
          <a:p>
            <a:pPr marL="514350" indent="-514350">
              <a:buFontTx/>
              <a:buAutoNum type="arabicParenBoth"/>
            </a:pPr>
            <a:endParaRPr lang="en-US" altLang="zh-CN" sz="2400" dirty="0">
              <a:solidFill>
                <a:srgbClr val="000000"/>
              </a:solidFill>
            </a:endParaRPr>
          </a:p>
          <a:p>
            <a:pPr marL="514350" indent="-514350">
              <a:buFontTx/>
              <a:buAutoNum type="arabicParenBoth"/>
            </a:pPr>
            <a:r>
              <a:rPr lang="en-US" altLang="zh-CN" sz="2400" dirty="0" smtClean="0">
                <a:solidFill>
                  <a:srgbClr val="000000"/>
                </a:solidFill>
              </a:rPr>
              <a:t>90</a:t>
            </a:r>
            <a:r>
              <a:rPr lang="en-US" altLang="zh-CN" sz="2400" dirty="0">
                <a:solidFill>
                  <a:srgbClr val="000000"/>
                </a:solidFill>
              </a:rPr>
              <a:t>% ionized</a:t>
            </a:r>
            <a:endParaRPr lang="zh-CN" alt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354927"/>
              </p:ext>
            </p:extLst>
          </p:nvPr>
        </p:nvGraphicFramePr>
        <p:xfrm>
          <a:off x="2592496" y="1065375"/>
          <a:ext cx="3445697" cy="1228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4" name="公式" r:id="rId3" imgW="1282700" imgH="457200" progId="">
                  <p:embed/>
                </p:oleObj>
              </mc:Choice>
              <mc:Fallback>
                <p:oleObj name="公式" r:id="rId3" imgW="1282700" imgH="457200" progId="">
                  <p:embed/>
                  <p:pic>
                    <p:nvPicPr>
                      <p:cNvPr id="0" name="Picture 2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496" y="1065375"/>
                        <a:ext cx="3445697" cy="12281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207869"/>
              </p:ext>
            </p:extLst>
          </p:nvPr>
        </p:nvGraphicFramePr>
        <p:xfrm>
          <a:off x="973521" y="3135095"/>
          <a:ext cx="6242050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" name="公式" r:id="rId5" imgW="2324100" imgH="419100" progId="">
                  <p:embed/>
                </p:oleObj>
              </mc:Choice>
              <mc:Fallback>
                <p:oleObj name="公式" r:id="rId5" imgW="2324100" imgH="419100" progId="">
                  <p:embed/>
                  <p:pic>
                    <p:nvPicPr>
                      <p:cNvPr id="0" name="Picture 2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3521" y="3135095"/>
                        <a:ext cx="6242050" cy="1125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596451"/>
              </p:ext>
            </p:extLst>
          </p:nvPr>
        </p:nvGraphicFramePr>
        <p:xfrm>
          <a:off x="1358900" y="5402263"/>
          <a:ext cx="5184775" cy="112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" name="公式" r:id="rId7" imgW="1930400" imgH="419100" progId="">
                  <p:embed/>
                </p:oleObj>
              </mc:Choice>
              <mc:Fallback>
                <p:oleObj name="公式" r:id="rId7" imgW="1930400" imgH="419100" progId="">
                  <p:embed/>
                  <p:pic>
                    <p:nvPicPr>
                      <p:cNvPr id="0" name="Picture 2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8900" y="5402263"/>
                        <a:ext cx="5184775" cy="1125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987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296922-9574-4DAE-8C9C-48CFDFDAE529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373336" y="1281471"/>
            <a:ext cx="66688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(3) 50% ionized: D</a:t>
            </a:r>
            <a:r>
              <a:rPr lang="en-US" altLang="zh-CN" sz="2400" baseline="-25000" dirty="0" smtClean="0">
                <a:solidFill>
                  <a:srgbClr val="000000"/>
                </a:solidFill>
              </a:rPr>
              <a:t>-</a:t>
            </a:r>
            <a:r>
              <a:rPr lang="en-US" altLang="zh-CN" sz="2400" dirty="0" smtClean="0">
                <a:solidFill>
                  <a:srgbClr val="000000"/>
                </a:solidFill>
              </a:rPr>
              <a:t>=0.5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06483"/>
              </p:ext>
            </p:extLst>
          </p:nvPr>
        </p:nvGraphicFramePr>
        <p:xfrm>
          <a:off x="631524" y="1970659"/>
          <a:ext cx="3546475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0" name="公式" r:id="rId3" imgW="1624895" imgH="634725" progId="">
                  <p:embed/>
                </p:oleObj>
              </mc:Choice>
              <mc:Fallback>
                <p:oleObj name="公式" r:id="rId3" imgW="1624895" imgH="634725" progId="">
                  <p:embed/>
                  <p:pic>
                    <p:nvPicPr>
                      <p:cNvPr id="0" name="Picture 6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524" y="1970659"/>
                        <a:ext cx="3546475" cy="1384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811726"/>
              </p:ext>
            </p:extLst>
          </p:nvPr>
        </p:nvGraphicFramePr>
        <p:xfrm>
          <a:off x="4380295" y="1996283"/>
          <a:ext cx="3927475" cy="110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1" name="公式" r:id="rId5" imgW="1841500" imgH="520700" progId="">
                  <p:embed/>
                </p:oleObj>
              </mc:Choice>
              <mc:Fallback>
                <p:oleObj name="公式" r:id="rId5" imgW="1841500" imgH="520700" progId="">
                  <p:embed/>
                  <p:pic>
                    <p:nvPicPr>
                      <p:cNvPr id="0" name="Picture 6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0295" y="1996283"/>
                        <a:ext cx="3927475" cy="11096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933921"/>
              </p:ext>
            </p:extLst>
          </p:nvPr>
        </p:nvGraphicFramePr>
        <p:xfrm>
          <a:off x="547386" y="3351736"/>
          <a:ext cx="3630613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2" name="公式" r:id="rId7" imgW="1663700" imgH="635000" progId="">
                  <p:embed/>
                </p:oleObj>
              </mc:Choice>
              <mc:Fallback>
                <p:oleObj name="公式" r:id="rId7" imgW="1663700" imgH="635000" progId="">
                  <p:embed/>
                  <p:pic>
                    <p:nvPicPr>
                      <p:cNvPr id="0" name="Picture 6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86" y="3351736"/>
                        <a:ext cx="3630613" cy="1384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781733"/>
              </p:ext>
            </p:extLst>
          </p:nvPr>
        </p:nvGraphicFramePr>
        <p:xfrm>
          <a:off x="4692650" y="3487738"/>
          <a:ext cx="30480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3" name="公式" r:id="rId9" imgW="1396394" imgH="444307" progId="">
                  <p:embed/>
                </p:oleObj>
              </mc:Choice>
              <mc:Fallback>
                <p:oleObj name="公式" r:id="rId9" imgW="1396394" imgH="444307" progId="">
                  <p:embed/>
                  <p:pic>
                    <p:nvPicPr>
                      <p:cNvPr id="0" name="Picture 6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2650" y="3487738"/>
                        <a:ext cx="3048000" cy="968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447865"/>
              </p:ext>
            </p:extLst>
          </p:nvPr>
        </p:nvGraphicFramePr>
        <p:xfrm>
          <a:off x="392113" y="5065713"/>
          <a:ext cx="3908425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4" name="公式" r:id="rId11" imgW="1790700" imgH="431800" progId="">
                  <p:embed/>
                </p:oleObj>
              </mc:Choice>
              <mc:Fallback>
                <p:oleObj name="公式" r:id="rId11" imgW="1790700" imgH="431800" progId="">
                  <p:embed/>
                  <p:pic>
                    <p:nvPicPr>
                      <p:cNvPr id="0" name="Picture 6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113" y="5065713"/>
                        <a:ext cx="3908425" cy="93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200638"/>
              </p:ext>
            </p:extLst>
          </p:nvPr>
        </p:nvGraphicFramePr>
        <p:xfrm>
          <a:off x="4387850" y="4894263"/>
          <a:ext cx="29130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5" name="公式" r:id="rId13" imgW="1333500" imgH="215900" progId="">
                  <p:embed/>
                </p:oleObj>
              </mc:Choice>
              <mc:Fallback>
                <p:oleObj name="公式" r:id="rId13" imgW="1333500" imgH="215900" progId="">
                  <p:embed/>
                  <p:pic>
                    <p:nvPicPr>
                      <p:cNvPr id="0" name="Picture 6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7850" y="4894263"/>
                        <a:ext cx="2913063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261920"/>
              </p:ext>
            </p:extLst>
          </p:nvPr>
        </p:nvGraphicFramePr>
        <p:xfrm>
          <a:off x="4389438" y="5770563"/>
          <a:ext cx="29114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6" name="公式" r:id="rId15" imgW="1333500" imgH="215900" progId="">
                  <p:embed/>
                </p:oleObj>
              </mc:Choice>
              <mc:Fallback>
                <p:oleObj name="公式" r:id="rId15" imgW="1333500" imgH="215900" progId="">
                  <p:embed/>
                  <p:pic>
                    <p:nvPicPr>
                      <p:cNvPr id="0" name="Picture 6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9438" y="5770563"/>
                        <a:ext cx="2911475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897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296922-9574-4DAE-8C9C-48CFDFDAE529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5992"/>
              </p:ext>
            </p:extLst>
          </p:nvPr>
        </p:nvGraphicFramePr>
        <p:xfrm>
          <a:off x="971600" y="968850"/>
          <a:ext cx="4616450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6" name="公式" r:id="rId3" imgW="1396394" imgH="444307" progId="">
                  <p:embed/>
                </p:oleObj>
              </mc:Choice>
              <mc:Fallback>
                <p:oleObj name="公式" r:id="rId3" imgW="1396394" imgH="444307" progId="">
                  <p:embed/>
                  <p:pic>
                    <p:nvPicPr>
                      <p:cNvPr id="0" name="Picture 5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968850"/>
                        <a:ext cx="4616450" cy="119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5171876"/>
              </p:ext>
            </p:extLst>
          </p:nvPr>
        </p:nvGraphicFramePr>
        <p:xfrm>
          <a:off x="535590" y="2111742"/>
          <a:ext cx="3847224" cy="1106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7" name="公式" r:id="rId5" imgW="1218671" imgH="431613" progId="">
                  <p:embed/>
                </p:oleObj>
              </mc:Choice>
              <mc:Fallback>
                <p:oleObj name="公式" r:id="rId5" imgW="1218671" imgH="431613" progId="">
                  <p:embed/>
                  <p:pic>
                    <p:nvPicPr>
                      <p:cNvPr id="0" name="Picture 5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590" y="2111742"/>
                        <a:ext cx="3847224" cy="11065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290093"/>
              </p:ext>
            </p:extLst>
          </p:nvPr>
        </p:nvGraphicFramePr>
        <p:xfrm>
          <a:off x="371694" y="3288311"/>
          <a:ext cx="6254750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8" name="公式" r:id="rId7" imgW="1981200" imgH="431800" progId="">
                  <p:embed/>
                </p:oleObj>
              </mc:Choice>
              <mc:Fallback>
                <p:oleObj name="公式" r:id="rId7" imgW="1981200" imgH="431800" progId="">
                  <p:embed/>
                  <p:pic>
                    <p:nvPicPr>
                      <p:cNvPr id="0" name="Picture 5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694" y="3288311"/>
                        <a:ext cx="6254750" cy="1106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634163"/>
              </p:ext>
            </p:extLst>
          </p:nvPr>
        </p:nvGraphicFramePr>
        <p:xfrm>
          <a:off x="4546600" y="2252270"/>
          <a:ext cx="24955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9" name="公式" r:id="rId9" imgW="1143000" imgH="215900" progId="">
                  <p:embed/>
                </p:oleObj>
              </mc:Choice>
              <mc:Fallback>
                <p:oleObj name="公式" r:id="rId9" imgW="1143000" imgH="215900" progId="">
                  <p:embed/>
                  <p:pic>
                    <p:nvPicPr>
                      <p:cNvPr id="0" name="Picture 5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600" y="2252270"/>
                        <a:ext cx="249555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943833"/>
              </p:ext>
            </p:extLst>
          </p:nvPr>
        </p:nvGraphicFramePr>
        <p:xfrm>
          <a:off x="371694" y="4282133"/>
          <a:ext cx="6254750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0" name="公式" r:id="rId11" imgW="1981200" imgH="431800" progId="">
                  <p:embed/>
                </p:oleObj>
              </mc:Choice>
              <mc:Fallback>
                <p:oleObj name="公式" r:id="rId11" imgW="1981200" imgH="431800" progId="">
                  <p:embed/>
                  <p:pic>
                    <p:nvPicPr>
                      <p:cNvPr id="0" name="Picture 5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694" y="4282133"/>
                        <a:ext cx="6254750" cy="1106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605033"/>
              </p:ext>
            </p:extLst>
          </p:nvPr>
        </p:nvGraphicFramePr>
        <p:xfrm>
          <a:off x="434756" y="5657851"/>
          <a:ext cx="6335713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1" name="公式" r:id="rId13" imgW="2006600" imgH="228600" progId="">
                  <p:embed/>
                </p:oleObj>
              </mc:Choice>
              <mc:Fallback>
                <p:oleObj name="公式" r:id="rId13" imgW="2006600" imgH="228600" progId="">
                  <p:embed/>
                  <p:pic>
                    <p:nvPicPr>
                      <p:cNvPr id="0" name="Picture 5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756" y="5657851"/>
                        <a:ext cx="6335713" cy="585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749575" y="290169"/>
            <a:ext cx="666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(3) 50% ionized: D</a:t>
            </a:r>
            <a:r>
              <a:rPr lang="en-US" altLang="zh-CN" sz="2800" baseline="-25000" dirty="0" smtClean="0">
                <a:solidFill>
                  <a:srgbClr val="000000"/>
                </a:solidFill>
              </a:rPr>
              <a:t>-</a:t>
            </a:r>
            <a:r>
              <a:rPr lang="en-US" altLang="zh-CN" sz="2800" dirty="0" smtClean="0">
                <a:solidFill>
                  <a:srgbClr val="000000"/>
                </a:solidFill>
              </a:rPr>
              <a:t>=0.5</a:t>
            </a:r>
            <a:endParaRPr lang="en-US" altLang="zh-CN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15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296922-9574-4DAE-8C9C-48CFDFDAE529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226966"/>
              </p:ext>
            </p:extLst>
          </p:nvPr>
        </p:nvGraphicFramePr>
        <p:xfrm>
          <a:off x="1096635" y="1130683"/>
          <a:ext cx="3968750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9" name="公式" r:id="rId3" imgW="1257300" imgH="431800" progId="">
                  <p:embed/>
                </p:oleObj>
              </mc:Choice>
              <mc:Fallback>
                <p:oleObj name="公式" r:id="rId3" imgW="1257300" imgH="431800" progId="">
                  <p:embed/>
                  <p:pic>
                    <p:nvPicPr>
                      <p:cNvPr id="0" name="Picture 2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6635" y="1130683"/>
                        <a:ext cx="3968750" cy="1106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238109"/>
              </p:ext>
            </p:extLst>
          </p:nvPr>
        </p:nvGraphicFramePr>
        <p:xfrm>
          <a:off x="1076325" y="2236788"/>
          <a:ext cx="6256338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0" name="公式" r:id="rId5" imgW="1981080" imgH="457200" progId="">
                  <p:embed/>
                </p:oleObj>
              </mc:Choice>
              <mc:Fallback>
                <p:oleObj name="公式" r:id="rId5" imgW="1981080" imgH="457200" progId="">
                  <p:embed/>
                  <p:pic>
                    <p:nvPicPr>
                      <p:cNvPr id="0" name="Picture 2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325" y="2236788"/>
                        <a:ext cx="6256338" cy="1171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783618"/>
              </p:ext>
            </p:extLst>
          </p:nvPr>
        </p:nvGraphicFramePr>
        <p:xfrm>
          <a:off x="1271150" y="3768124"/>
          <a:ext cx="1180018" cy="53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1" name="公式" r:id="rId7" imgW="317087" imgH="177569" progId="">
                  <p:embed/>
                </p:oleObj>
              </mc:Choice>
              <mc:Fallback>
                <p:oleObj name="公式" r:id="rId7" imgW="317087" imgH="177569" progId="">
                  <p:embed/>
                  <p:pic>
                    <p:nvPicPr>
                      <p:cNvPr id="0" name="Picture 2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150" y="3768124"/>
                        <a:ext cx="1180018" cy="535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869759" y="248084"/>
            <a:ext cx="6668814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>
                <a:solidFill>
                  <a:srgbClr val="000000"/>
                </a:solidFill>
              </a:rPr>
              <a:t>(3) 50% ionized: D</a:t>
            </a:r>
            <a:r>
              <a:rPr lang="en-US" altLang="zh-CN" sz="2800" baseline="-25000" dirty="0" smtClean="0">
                <a:solidFill>
                  <a:srgbClr val="000000"/>
                </a:solidFill>
              </a:rPr>
              <a:t>-</a:t>
            </a:r>
            <a:r>
              <a:rPr lang="en-US" altLang="zh-CN" sz="2800" dirty="0" smtClean="0">
                <a:solidFill>
                  <a:srgbClr val="000000"/>
                </a:solidFill>
              </a:rPr>
              <a:t>=0.5</a:t>
            </a:r>
            <a:endParaRPr lang="en-US" altLang="zh-CN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82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8" name="Picture 1" descr="C:\Users\liucf\AppData\Roaming\Tencent\Users\360662121\QQ\WinTemp\RichOle\D3Q17FFSDBL9AU[JPFXD5B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341438"/>
            <a:ext cx="69627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739" name="Picture 4" descr="C:\Users\liucf\AppData\Roaming\Tencent\Users\360662121\QQ\WinTemp\RichOle\HJLBX$NLJI9B%D4R[T47I)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205038"/>
            <a:ext cx="7248525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474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/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427277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4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4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矩形 4"/>
          <p:cNvSpPr>
            <a:spLocks noChangeArrowheads="1"/>
          </p:cNvSpPr>
          <p:nvPr/>
        </p:nvSpPr>
        <p:spPr bwMode="auto">
          <a:xfrm>
            <a:off x="468313" y="1125538"/>
            <a:ext cx="8280400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45763" name="Picture 1" descr="C:\Users\liucf\AppData\Roaming\Tencent\Users\360662121\QQ\WinTemp\RichOle\EQUM]U~{0QRQV@3R[%V83ZV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88913"/>
            <a:ext cx="5989638" cy="547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64" name="Picture 2" descr="C:\Users\liucf\AppData\Roaming\Tencent\Users\360662121\QQ\WinTemp\RichOle\Q}S5W2}B~]~A0GB_%Q92%D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5586413"/>
            <a:ext cx="32893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599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786" name="Picture 2" descr="C:\Users\liucf\AppData\Roaming\Tencent\Users\360662121\QQ\WinTemp\RichOle\B4)_RB)V~Q_{3P@KQX7Y9(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92150"/>
            <a:ext cx="8886825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16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7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/>
              <a:t>练习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55576" y="1444161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（杂质补偿、少数载流子）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827584" y="1916832"/>
            <a:ext cx="8320374" cy="720080"/>
            <a:chOff x="827584" y="1916832"/>
            <a:chExt cx="8320374" cy="720080"/>
          </a:xfrm>
        </p:grpSpPr>
        <p:pic>
          <p:nvPicPr>
            <p:cNvPr id="185346" name="Picture 1" descr="C:\Users\liucf\AppData\Roaming\Tencent\Users\360662121\QQ\WinTemp\RichOle\ZE99$$`)0MKJ4EWFH{V{5]9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803"/>
            <a:stretch>
              <a:fillRect/>
            </a:stretch>
          </p:blipFill>
          <p:spPr bwMode="auto">
            <a:xfrm>
              <a:off x="827584" y="1916832"/>
              <a:ext cx="8320374" cy="72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文本框 1"/>
            <p:cNvSpPr txBox="1"/>
            <p:nvPr/>
          </p:nvSpPr>
          <p:spPr>
            <a:xfrm>
              <a:off x="6219010" y="2006424"/>
              <a:ext cx="216406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400" b="1" dirty="0" smtClean="0"/>
                <a:t>N</a:t>
              </a:r>
              <a:r>
                <a:rPr lang="en-US" altLang="zh-CN" sz="1400" b="1" baseline="-25000" dirty="0" smtClean="0"/>
                <a:t>A</a:t>
              </a:r>
              <a:endParaRPr lang="zh-CN" altLang="en-US" sz="1400" b="1" baseline="-250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555776" y="2303248"/>
              <a:ext cx="21602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00" b="1" dirty="0"/>
                <a:t>浓</a:t>
              </a:r>
            </a:p>
          </p:txBody>
        </p:sp>
      </p:grpSp>
      <p:pic>
        <p:nvPicPr>
          <p:cNvPr id="8" name="Picture 1" descr="C:\Users\liucf\AppData\Roaming\Tencent\Users\360662121\QQ\WinTemp\RichOle\ZE99$$`)0MKJ4EWFH{V{5]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7"/>
          <a:stretch>
            <a:fillRect/>
          </a:stretch>
        </p:blipFill>
        <p:spPr bwMode="auto">
          <a:xfrm>
            <a:off x="683568" y="2780928"/>
            <a:ext cx="8320374" cy="3102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847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70" name="Picture 1" descr="C:\Users\liucf\AppData\Roaming\Tencent\Users\360662121\QQ\WinTemp\RichOle\IK)2NG(1T{`K70%N5VMD%J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0"/>
            <a:ext cx="71913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1" name="Picture 3" descr="C:\Users\liucf\AppData\Roaming\Tencent\Users\360662121\QQ\WinTemp\RichOle\$2M``YJKYK}TU%X96M%YJI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933825"/>
            <a:ext cx="554513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2" name="矩形 6"/>
          <p:cNvSpPr>
            <a:spLocks noChangeArrowheads="1"/>
          </p:cNvSpPr>
          <p:nvPr/>
        </p:nvSpPr>
        <p:spPr bwMode="auto">
          <a:xfrm>
            <a:off x="468313" y="1125538"/>
            <a:ext cx="8280400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pic>
        <p:nvPicPr>
          <p:cNvPr id="186373" name="Picture 2" descr="C:\Users\liucf\AppData\Roaming\Tencent\Users\360662121\QQ\WinTemp\RichOle\JS8`E[4VD7(H8}V5VMTE$H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052513"/>
            <a:ext cx="6696075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675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6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6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6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/>
              <a:t>练习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115616" y="2564904"/>
            <a:ext cx="7416800" cy="2311921"/>
            <a:chOff x="1115616" y="2564904"/>
            <a:chExt cx="7416800" cy="2311921"/>
          </a:xfrm>
        </p:grpSpPr>
        <p:pic>
          <p:nvPicPr>
            <p:cNvPr id="187394" name="Picture 1" descr="C:\Users\liucf\AppData\Roaming\Tencent\Users\360662121\QQ\WinTemp\RichOle\N4IFFFQK]53]TKI~1GDM)~L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21"/>
            <a:stretch>
              <a:fillRect/>
            </a:stretch>
          </p:blipFill>
          <p:spPr bwMode="auto">
            <a:xfrm>
              <a:off x="1115616" y="2564904"/>
              <a:ext cx="7416800" cy="2311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/>
            <p:cNvSpPr/>
            <p:nvPr/>
          </p:nvSpPr>
          <p:spPr bwMode="auto">
            <a:xfrm>
              <a:off x="1547664" y="2636912"/>
              <a:ext cx="360040" cy="288032"/>
            </a:xfrm>
            <a:prstGeom prst="rect">
              <a:avLst/>
            </a:prstGeom>
            <a:solidFill>
              <a:schemeClr val="bg1"/>
            </a:solidFill>
            <a:ln w="12700" cap="sq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796136" y="3083535"/>
              <a:ext cx="60144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/>
                <a:t>cm</a:t>
              </a:r>
              <a:r>
                <a:rPr lang="en-US" altLang="zh-CN" sz="1600" b="1" baseline="30000" dirty="0" smtClean="0"/>
                <a:t>-3</a:t>
              </a:r>
              <a:endParaRPr lang="zh-CN" altLang="en-US" sz="1600" b="1" baseline="30000" dirty="0" smtClean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15616" y="1628800"/>
            <a:ext cx="7416800" cy="864096"/>
            <a:chOff x="1115616" y="1628800"/>
            <a:chExt cx="7416800" cy="864096"/>
          </a:xfrm>
        </p:grpSpPr>
        <p:pic>
          <p:nvPicPr>
            <p:cNvPr id="8" name="Picture 1" descr="C:\Users\liucf\AppData\Roaming\Tencent\Users\360662121\QQ\WinTemp\RichOle\N4IFFFQK]53]TKI~1GDM)~L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396"/>
            <a:stretch>
              <a:fillRect/>
            </a:stretch>
          </p:blipFill>
          <p:spPr bwMode="auto">
            <a:xfrm>
              <a:off x="1115616" y="1628800"/>
              <a:ext cx="7416800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直接连接符 5"/>
            <p:cNvCxnSpPr/>
            <p:nvPr/>
          </p:nvCxnSpPr>
          <p:spPr bwMode="auto">
            <a:xfrm flipH="1">
              <a:off x="2915816" y="1711841"/>
              <a:ext cx="216024" cy="276999"/>
            </a:xfrm>
            <a:prstGeom prst="line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5" name="文本框 4"/>
          <p:cNvSpPr txBox="1"/>
          <p:nvPr/>
        </p:nvSpPr>
        <p:spPr>
          <a:xfrm>
            <a:off x="3347864" y="5013176"/>
            <a:ext cx="18002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过渡区</a:t>
            </a:r>
          </a:p>
        </p:txBody>
      </p:sp>
    </p:spTree>
    <p:extLst>
      <p:ext uri="{BB962C8B-B14F-4D97-AF65-F5344CB8AC3E}">
        <p14:creationId xmlns:p14="http://schemas.microsoft.com/office/powerpoint/2010/main" val="348327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1371600"/>
            <a:ext cx="8229600" cy="4525963"/>
          </a:xfrm>
        </p:spPr>
        <p:txBody>
          <a:bodyPr/>
          <a:lstStyle/>
          <a:p>
            <a:pPr marL="457200" indent="-457200">
              <a:buFont typeface="+mj-ea"/>
              <a:buAutoNum type="circleNumDbPlain" startAt="4"/>
            </a:pPr>
            <a:r>
              <a:rPr lang="zh-CN" altLang="en-US" sz="2400" b="1" dirty="0" smtClean="0"/>
              <a:t>半导体中载流子浓度的求解方法？</a:t>
            </a:r>
            <a:endParaRPr lang="en-US" altLang="zh-CN" sz="2400" b="1" dirty="0" smtClean="0"/>
          </a:p>
          <a:p>
            <a:pPr marL="457200" indent="-457200">
              <a:buFont typeface="+mj-ea"/>
              <a:buAutoNum type="circleNumDbPlain" startAt="4"/>
            </a:pPr>
            <a:r>
              <a:rPr lang="en-US" altLang="zh-CN" sz="2400" b="1" dirty="0" smtClean="0"/>
              <a:t>n</a:t>
            </a:r>
            <a:r>
              <a:rPr lang="en-US" altLang="zh-CN" sz="2400" b="1" baseline="-25000" dirty="0" smtClean="0"/>
              <a:t>0</a:t>
            </a:r>
            <a:r>
              <a:rPr lang="en-US" altLang="zh-CN" sz="2400" b="1" dirty="0" smtClean="0"/>
              <a:t>p</a:t>
            </a:r>
            <a:r>
              <a:rPr lang="en-US" altLang="zh-CN" sz="2400" b="1" baseline="-25000" dirty="0" smtClean="0"/>
              <a:t>0</a:t>
            </a:r>
            <a:r>
              <a:rPr lang="zh-CN" altLang="en-US" sz="2400" b="1" dirty="0" smtClean="0"/>
              <a:t>的乘积与什么有关？</a:t>
            </a:r>
            <a:endParaRPr lang="zh-CN" altLang="en-US" sz="2400" b="1" dirty="0"/>
          </a:p>
        </p:txBody>
      </p:sp>
      <p:pic>
        <p:nvPicPr>
          <p:cNvPr id="171010" name="Picture 1" descr="C:\Users\liucf\AppData\Roaming\Tencent\Users\360662121\QQ\WinTemp\RichOle\BVTFZOO{RWN7`~8279LZ~A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06" y="2514600"/>
            <a:ext cx="6688038" cy="363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011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dirty="0"/>
              <a:t>第三章复习</a:t>
            </a:r>
            <a:endParaRPr lang="zh-CN" altLang="en-US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236917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2" name="Picture 1" descr="C:\Users\liucf\AppData\Roaming\Tencent\Users\360662121\QQ\WinTemp\RichOle\3[3$5{4ZF76F@YN288KNLI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8"/>
          <a:stretch>
            <a:fillRect/>
          </a:stretch>
        </p:blipFill>
        <p:spPr bwMode="auto">
          <a:xfrm>
            <a:off x="1258888" y="1844824"/>
            <a:ext cx="6553200" cy="4224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088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/>
              <a:t>练习</a:t>
            </a:r>
          </a:p>
        </p:txBody>
      </p:sp>
      <p:pic>
        <p:nvPicPr>
          <p:cNvPr id="4" name="Picture 1" descr="C:\Users\liucf\AppData\Roaming\Tencent\Users\360662121\QQ\WinTemp\RichOle\3[3$5{4ZF76F@YN288KNLI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29"/>
          <a:stretch>
            <a:fillRect/>
          </a:stretch>
        </p:blipFill>
        <p:spPr bwMode="auto">
          <a:xfrm>
            <a:off x="1259632" y="1268760"/>
            <a:ext cx="6553200" cy="495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283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0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矩形 4"/>
          <p:cNvSpPr>
            <a:spLocks noChangeArrowheads="1"/>
          </p:cNvSpPr>
          <p:nvPr/>
        </p:nvSpPr>
        <p:spPr bwMode="auto">
          <a:xfrm>
            <a:off x="468313" y="1125538"/>
            <a:ext cx="8280400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51907" name="Picture 1" descr="C:\Users\liucf\AppData\Roaming\Tencent\Users\360662121\QQ\WinTemp\RichOle\N$X2A270`H8WU([OYC6CKR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8"/>
          <a:stretch>
            <a:fillRect/>
          </a:stretch>
        </p:blipFill>
        <p:spPr bwMode="auto">
          <a:xfrm>
            <a:off x="1116013" y="908720"/>
            <a:ext cx="6985000" cy="525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" descr="C:\Users\liucf\AppData\Roaming\Tencent\Users\360662121\QQ\WinTemp\RichOle\N$X2A270`H8WU([OYC6CKR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3"/>
          <a:stretch>
            <a:fillRect/>
          </a:stretch>
        </p:blipFill>
        <p:spPr bwMode="auto">
          <a:xfrm>
            <a:off x="1115616" y="908720"/>
            <a:ext cx="6985000" cy="5252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C:\Users\liucf\AppData\Roaming\Tencent\Users\360662121\QQ\WinTemp\RichOle\N$X2A270`H8WU([OYC6CKR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17"/>
          <a:stretch>
            <a:fillRect/>
          </a:stretch>
        </p:blipFill>
        <p:spPr bwMode="auto">
          <a:xfrm>
            <a:off x="827584" y="260648"/>
            <a:ext cx="698500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7"/>
          <p:cNvCxnSpPr/>
          <p:nvPr/>
        </p:nvCxnSpPr>
        <p:spPr bwMode="auto">
          <a:xfrm>
            <a:off x="1403648" y="1844824"/>
            <a:ext cx="5760640" cy="0"/>
          </a:xfrm>
          <a:prstGeom prst="line">
            <a:avLst/>
          </a:prstGeom>
          <a:solidFill>
            <a:schemeClr val="accent1"/>
          </a:solidFill>
          <a:ln w="31750" cap="sq" cmpd="sng" algn="ctr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0" name="直接连接符 9"/>
          <p:cNvCxnSpPr/>
          <p:nvPr/>
        </p:nvCxnSpPr>
        <p:spPr bwMode="auto">
          <a:xfrm>
            <a:off x="1403648" y="2132856"/>
            <a:ext cx="864096" cy="0"/>
          </a:xfrm>
          <a:prstGeom prst="line">
            <a:avLst/>
          </a:prstGeom>
          <a:solidFill>
            <a:schemeClr val="accent1"/>
          </a:solidFill>
          <a:ln w="31750" cap="sq" cmpd="sng" algn="ctr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93210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矩形 4"/>
          <p:cNvSpPr>
            <a:spLocks noChangeArrowheads="1"/>
          </p:cNvSpPr>
          <p:nvPr/>
        </p:nvSpPr>
        <p:spPr bwMode="auto">
          <a:xfrm>
            <a:off x="468313" y="1125538"/>
            <a:ext cx="8280400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52931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88913"/>
            <a:ext cx="71818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932" name="Picture 2" descr="C:\Users\liucf\AppData\Roaming\Tencent\Users\360662121\QQ\WinTemp\RichOle\2`C(HJ%M6P)T%CNTY}G)6D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3933825"/>
            <a:ext cx="5113338" cy="209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62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2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2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54" name="Picture 1" descr="C:\Users\liucf\AppData\Roaming\Tencent\Users\360662121\QQ\WinTemp\RichOle\VK8SO5DS%~~{}VJ_{]UK4M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412875"/>
            <a:ext cx="5184775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955" name="Picture 2" descr="C:\Users\liucf\AppData\Roaming\Tencent\Users\360662121\QQ\WinTemp\RichOle\I1LP@Y8[A76S9B1TL07S{~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5"/>
          <a:stretch>
            <a:fillRect/>
          </a:stretch>
        </p:blipFill>
        <p:spPr bwMode="auto">
          <a:xfrm>
            <a:off x="3995738" y="5013325"/>
            <a:ext cx="256857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395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/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306640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971600" y="1412776"/>
            <a:ext cx="7645077" cy="2016224"/>
            <a:chOff x="1475656" y="539728"/>
            <a:chExt cx="7645077" cy="2241200"/>
          </a:xfrm>
        </p:grpSpPr>
        <p:pic>
          <p:nvPicPr>
            <p:cNvPr id="10" name="Picture 1" descr="C:\Users\liucf\AppData\Roaming\Tencent\Users\360662121\QQ\WinTemp\RichOle\_J5JDF9%UNE4Z69OI7%KUGY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357"/>
            <a:stretch>
              <a:fillRect/>
            </a:stretch>
          </p:blipFill>
          <p:spPr bwMode="auto">
            <a:xfrm>
              <a:off x="1835696" y="539728"/>
              <a:ext cx="7285037" cy="423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矩形 10"/>
            <p:cNvSpPr/>
            <p:nvPr/>
          </p:nvSpPr>
          <p:spPr bwMode="auto">
            <a:xfrm>
              <a:off x="1475656" y="2492896"/>
              <a:ext cx="360040" cy="288032"/>
            </a:xfrm>
            <a:prstGeom prst="rect">
              <a:avLst/>
            </a:prstGeom>
            <a:solidFill>
              <a:schemeClr val="bg1"/>
            </a:solidFill>
            <a:ln w="12700" cap="sq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192515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smtClean="0"/>
              <a:t>练习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43608" y="620688"/>
            <a:ext cx="2559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（简并化条件）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259632" y="2492896"/>
            <a:ext cx="7285037" cy="3672629"/>
            <a:chOff x="1116013" y="2204296"/>
            <a:chExt cx="7285037" cy="3672629"/>
          </a:xfrm>
        </p:grpSpPr>
        <p:pic>
          <p:nvPicPr>
            <p:cNvPr id="192514" name="Picture 1" descr="C:\Users\liucf\AppData\Roaming\Tencent\Users\360662121\QQ\WinTemp\RichOle\_J5JDF9%UNE4Z69OI7%KUGY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91"/>
            <a:stretch>
              <a:fillRect/>
            </a:stretch>
          </p:blipFill>
          <p:spPr bwMode="auto">
            <a:xfrm>
              <a:off x="1116013" y="2204296"/>
              <a:ext cx="7285037" cy="3672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 bwMode="auto">
            <a:xfrm>
              <a:off x="1475656" y="2492896"/>
              <a:ext cx="360040" cy="288032"/>
            </a:xfrm>
            <a:prstGeom prst="rect">
              <a:avLst/>
            </a:prstGeom>
            <a:solidFill>
              <a:schemeClr val="bg1"/>
            </a:solidFill>
            <a:ln w="12700" cap="sq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5201" r="38450" b="10800"/>
          <a:stretch/>
        </p:blipFill>
        <p:spPr>
          <a:xfrm rot="5400000">
            <a:off x="6421214" y="2188733"/>
            <a:ext cx="1806933" cy="301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8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C6F32C3-7EBF-4479-B1BA-5D6B5848E4E8}" type="slidenum">
              <a:rPr lang="zh-CN" altLang="en-US">
                <a:solidFill>
                  <a:srgbClr val="000033"/>
                </a:solidFill>
                <a:latin typeface="Arial" panose="020B0604020202020204" pitchFamily="34" charset="0"/>
              </a:rPr>
              <a:pPr/>
              <a:t>35</a:t>
            </a:fld>
            <a:endParaRPr lang="en-US" altLang="zh-CN">
              <a:solidFill>
                <a:srgbClr val="000033"/>
              </a:solidFill>
              <a:latin typeface="Arial" panose="020B0604020202020204" pitchFamily="34" charset="0"/>
            </a:endParaRPr>
          </a:p>
        </p:txBody>
      </p:sp>
      <p:sp>
        <p:nvSpPr>
          <p:cNvPr id="62467" name="Rectangle 2"/>
          <p:cNvSpPr>
            <a:spLocks noChangeArrowheads="1"/>
          </p:cNvSpPr>
          <p:nvPr/>
        </p:nvSpPr>
        <p:spPr bwMode="auto">
          <a:xfrm>
            <a:off x="533400" y="556260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275C6D"/>
              </a:buClr>
              <a:buSzPct val="80000"/>
              <a:buFont typeface="Wingdings" panose="05000000000000000000" pitchFamily="2" charset="2"/>
              <a:buChar char="u"/>
            </a:pPr>
            <a:endParaRPr lang="zh-CN" altLang="en-US" sz="3200">
              <a:solidFill>
                <a:srgbClr val="000033"/>
              </a:solidFill>
              <a:latin typeface="Arial" panose="020B0604020202020204" pitchFamily="34" charset="0"/>
            </a:endParaRPr>
          </a:p>
        </p:txBody>
      </p:sp>
      <p:sp>
        <p:nvSpPr>
          <p:cNvPr id="6246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重点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3429000"/>
          </a:xfrm>
        </p:spPr>
        <p:txBody>
          <a:bodyPr/>
          <a:lstStyle/>
          <a:p>
            <a:pPr eaLnBrk="1" hangingPunct="1"/>
            <a:r>
              <a:rPr lang="zh-CN" altLang="en-US" sz="3600" smtClean="0"/>
              <a:t>载流子的迁移率 </a:t>
            </a:r>
          </a:p>
          <a:p>
            <a:pPr eaLnBrk="1" hangingPunct="1"/>
            <a:r>
              <a:rPr lang="zh-CN" altLang="en-US" smtClean="0"/>
              <a:t>载流子的散射</a:t>
            </a:r>
          </a:p>
          <a:p>
            <a:pPr eaLnBrk="1" hangingPunct="1"/>
            <a:r>
              <a:rPr lang="zh-CN" altLang="en-US" smtClean="0"/>
              <a:t> 迁移率和电导率随温度和杂质浓度的变化 </a:t>
            </a:r>
          </a:p>
        </p:txBody>
      </p:sp>
    </p:spTree>
    <p:extLst>
      <p:ext uri="{BB962C8B-B14F-4D97-AF65-F5344CB8AC3E}">
        <p14:creationId xmlns:p14="http://schemas.microsoft.com/office/powerpoint/2010/main" val="394620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chemeClr val="tx1"/>
                </a:solidFill>
              </a:rPr>
              <a:t>第四章：半导体的导电性</a:t>
            </a:r>
            <a:endParaRPr lang="zh-CN" altLang="en-US" smtClean="0"/>
          </a:p>
        </p:txBody>
      </p:sp>
      <p:sp>
        <p:nvSpPr>
          <p:cNvPr id="634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/>
              <a:t>4.1 </a:t>
            </a:r>
            <a:r>
              <a:rPr lang="zh-CN" altLang="en-US" smtClean="0">
                <a:solidFill>
                  <a:srgbClr val="FF0000"/>
                </a:solidFill>
              </a:rPr>
              <a:t>载流子的漂移运动和迁移率</a:t>
            </a:r>
            <a:endParaRPr lang="en-US" altLang="zh-CN" smtClean="0">
              <a:solidFill>
                <a:srgbClr val="FF0000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/>
              <a:t>4.2 </a:t>
            </a:r>
            <a:r>
              <a:rPr lang="zh-CN" altLang="en-US" smtClean="0"/>
              <a:t>载流子的散射</a:t>
            </a:r>
            <a:endParaRPr lang="en-US" altLang="zh-CN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/>
              <a:t>4.3 </a:t>
            </a:r>
            <a:r>
              <a:rPr lang="zh-CN" altLang="en-US" smtClean="0"/>
              <a:t>迁移率与杂质浓度和温度的关系</a:t>
            </a:r>
            <a:endParaRPr lang="en-US" altLang="zh-CN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/>
              <a:t>4.4 </a:t>
            </a:r>
            <a:r>
              <a:rPr lang="zh-CN" altLang="en-US" smtClean="0"/>
              <a:t>电阻率及其与杂质浓度和温度的关系</a:t>
            </a:r>
            <a:endParaRPr lang="en-US" altLang="zh-CN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/>
              <a:t>4.6 </a:t>
            </a:r>
            <a:r>
              <a:rPr lang="zh-CN" altLang="en-US" smtClean="0"/>
              <a:t>强电场下的效应、热载流子</a:t>
            </a:r>
            <a:endParaRPr lang="en-US" altLang="zh-CN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/>
              <a:t>4.7 </a:t>
            </a:r>
            <a:r>
              <a:rPr lang="zh-CN" altLang="en-US" smtClean="0"/>
              <a:t>多能谷散射、耿氏效应</a:t>
            </a:r>
          </a:p>
        </p:txBody>
      </p:sp>
      <p:sp>
        <p:nvSpPr>
          <p:cNvPr id="6349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5E85D12-E8BC-46BE-ACF3-6B4F8F9006AE}" type="slidenum">
              <a:rPr lang="zh-CN" altLang="en-US">
                <a:solidFill>
                  <a:srgbClr val="000033"/>
                </a:solidFill>
                <a:latin typeface="Arial" panose="020B0604020202020204" pitchFamily="34" charset="0"/>
              </a:rPr>
              <a:pPr/>
              <a:t>36</a:t>
            </a:fld>
            <a:endParaRPr lang="en-US" altLang="zh-CN">
              <a:solidFill>
                <a:srgbClr val="0000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9CC19877-52B6-4842-AD6D-7068D0148675}" type="slidenum">
              <a:rPr lang="zh-CN" altLang="en-US">
                <a:solidFill>
                  <a:srgbClr val="000033"/>
                </a:solidFill>
                <a:latin typeface="Arial" panose="020B0604020202020204" pitchFamily="34" charset="0"/>
              </a:rPr>
              <a:pPr/>
              <a:t>37</a:t>
            </a:fld>
            <a:endParaRPr lang="en-US" altLang="zh-CN">
              <a:solidFill>
                <a:srgbClr val="000033"/>
              </a:solidFill>
              <a:latin typeface="Arial" panose="020B0604020202020204" pitchFamily="34" charset="0"/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4.1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载流子的漂移运动 迁移率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4192588" cy="4302125"/>
          </a:xfrm>
        </p:spPr>
        <p:txBody>
          <a:bodyPr/>
          <a:lstStyle/>
          <a:p>
            <a:pPr eaLnBrk="1" hangingPunct="1"/>
            <a:r>
              <a:rPr lang="zh-CN" altLang="en-US" smtClean="0"/>
              <a:t>欧姆定律</a:t>
            </a:r>
          </a:p>
        </p:txBody>
      </p:sp>
      <p:pic>
        <p:nvPicPr>
          <p:cNvPr id="6451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81200"/>
            <a:ext cx="3657600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4518" name="Object 5"/>
          <p:cNvGraphicFramePr>
            <a:graphicFrameLocks noChangeAspect="1"/>
          </p:cNvGraphicFramePr>
          <p:nvPr/>
        </p:nvGraphicFramePr>
        <p:xfrm>
          <a:off x="534988" y="5599113"/>
          <a:ext cx="434340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9" name="Equation" r:id="rId4" imgW="1714500" imgH="419100" progId="">
                  <p:embed/>
                </p:oleObj>
              </mc:Choice>
              <mc:Fallback>
                <p:oleObj name="Equation" r:id="rId4" imgW="1714500" imgH="419100" progId="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8" y="5599113"/>
                        <a:ext cx="4343400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9" name="Text Box 6"/>
          <p:cNvSpPr txBox="1">
            <a:spLocks noChangeArrowheads="1"/>
          </p:cNvSpPr>
          <p:nvPr/>
        </p:nvSpPr>
        <p:spPr bwMode="auto">
          <a:xfrm>
            <a:off x="5105400" y="5697538"/>
            <a:ext cx="38417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rgbClr val="000033"/>
                </a:solidFill>
              </a:rPr>
              <a:t>欧姆定律的微分形式</a:t>
            </a:r>
          </a:p>
        </p:txBody>
      </p:sp>
      <p:pic>
        <p:nvPicPr>
          <p:cNvPr id="64520" name="图片 1"/>
          <p:cNvPicPr>
            <a:picLocks noChangeAspect="1"/>
          </p:cNvPicPr>
          <p:nvPr/>
        </p:nvPicPr>
        <p:blipFill>
          <a:blip r:embed="rId6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7" r="13589"/>
          <a:stretch>
            <a:fillRect/>
          </a:stretch>
        </p:blipFill>
        <p:spPr bwMode="auto">
          <a:xfrm>
            <a:off x="514350" y="2565400"/>
            <a:ext cx="14478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225" y="2582863"/>
            <a:ext cx="268287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42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B8258A01-5128-42F5-AB48-C750770510F4}" type="slidenum">
              <a:rPr lang="zh-CN" altLang="en-US">
                <a:solidFill>
                  <a:srgbClr val="000033"/>
                </a:solidFill>
                <a:latin typeface="Arial" panose="020B0604020202020204" pitchFamily="34" charset="0"/>
              </a:rPr>
              <a:pPr/>
              <a:t>38</a:t>
            </a:fld>
            <a:endParaRPr lang="en-US" altLang="zh-CN">
              <a:solidFill>
                <a:srgbClr val="000033"/>
              </a:solidFill>
              <a:latin typeface="Arial" panose="020B0604020202020204" pitchFamily="34" charset="0"/>
            </a:endParaRPr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>
          <a:xfrm>
            <a:off x="451013" y="554956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chemeClr val="tx1"/>
                </a:solidFill>
                <a:ea typeface="黑体" panose="02010609060101010101" pitchFamily="49" charset="-122"/>
              </a:rPr>
              <a:t>漂移</a:t>
            </a:r>
            <a:r>
              <a:rPr lang="zh-CN" altLang="en-US" b="1" dirty="0" smtClean="0">
                <a:solidFill>
                  <a:schemeClr val="tx1"/>
                </a:solidFill>
                <a:ea typeface="黑体" panose="02010609060101010101" pitchFamily="49" charset="-122"/>
              </a:rPr>
              <a:t>运动和迁移率</a:t>
            </a:r>
            <a:endParaRPr lang="zh-CN" altLang="en-US" b="1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3505" y="1847756"/>
            <a:ext cx="8463796" cy="1197069"/>
          </a:xfrm>
        </p:spPr>
        <p:txBody>
          <a:bodyPr/>
          <a:lstStyle/>
          <a:p>
            <a:pPr eaLnBrk="1" hangingPunct="1"/>
            <a:r>
              <a:rPr lang="zh-CN" altLang="en-US" sz="2400" dirty="0" smtClean="0"/>
              <a:t>漂移运动：电子在电场力作用下沿电场反方向的定向运动</a:t>
            </a:r>
            <a:endParaRPr lang="en-US" altLang="zh-CN" sz="2400" dirty="0" smtClean="0"/>
          </a:p>
          <a:p>
            <a:pPr eaLnBrk="1" hangingPunct="1"/>
            <a:r>
              <a:rPr lang="zh-CN" altLang="en-US" sz="2400" dirty="0" smtClean="0"/>
              <a:t>平均漂移速度：定向运动的速度</a:t>
            </a:r>
          </a:p>
        </p:txBody>
      </p:sp>
      <p:pic>
        <p:nvPicPr>
          <p:cNvPr id="6554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303" y="2963646"/>
            <a:ext cx="3657600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5542" name="Object 5"/>
          <p:cNvGraphicFramePr>
            <a:graphicFrameLocks noChangeAspect="1"/>
          </p:cNvGraphicFramePr>
          <p:nvPr>
            <p:extLst/>
          </p:nvPr>
        </p:nvGraphicFramePr>
        <p:xfrm>
          <a:off x="5292080" y="2268600"/>
          <a:ext cx="422303" cy="513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0" name="Equation" r:id="rId4" imgW="177569" imgH="215619" progId="">
                  <p:embed/>
                </p:oleObj>
              </mc:Choice>
              <mc:Fallback>
                <p:oleObj name="Equation" r:id="rId4" imgW="177569" imgH="215619" progId="">
                  <p:embed/>
                  <p:pic>
                    <p:nvPicPr>
                      <p:cNvPr id="0" name="Picture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2268600"/>
                        <a:ext cx="422303" cy="5131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3" name="Object 6"/>
          <p:cNvGraphicFramePr>
            <a:graphicFrameLocks noChangeAspect="1"/>
          </p:cNvGraphicFramePr>
          <p:nvPr>
            <p:extLst/>
          </p:nvPr>
        </p:nvGraphicFramePr>
        <p:xfrm>
          <a:off x="528656" y="2963646"/>
          <a:ext cx="44196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1" name="Equation" r:id="rId6" imgW="1714500" imgH="241300" progId="">
                  <p:embed/>
                </p:oleObj>
              </mc:Choice>
              <mc:Fallback>
                <p:oleObj name="Equation" r:id="rId6" imgW="1714500" imgH="241300" progId="">
                  <p:embed/>
                  <p:pic>
                    <p:nvPicPr>
                      <p:cNvPr id="0" name="Picture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56" y="2963646"/>
                        <a:ext cx="441960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4" name="Object 7"/>
          <p:cNvGraphicFramePr>
            <a:graphicFrameLocks noChangeAspect="1"/>
          </p:cNvGraphicFramePr>
          <p:nvPr>
            <p:extLst/>
          </p:nvPr>
        </p:nvGraphicFramePr>
        <p:xfrm>
          <a:off x="372918" y="3668608"/>
          <a:ext cx="17526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2" name="Equation" r:id="rId8" imgW="672808" imgH="241195" progId="">
                  <p:embed/>
                </p:oleObj>
              </mc:Choice>
              <mc:Fallback>
                <p:oleObj name="Equation" r:id="rId8" imgW="672808" imgH="241195" progId="">
                  <p:embed/>
                  <p:pic>
                    <p:nvPicPr>
                      <p:cNvPr id="0" name="Picture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918" y="3668608"/>
                        <a:ext cx="17526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5" name="Object 8"/>
          <p:cNvGraphicFramePr>
            <a:graphicFrameLocks noChangeAspect="1"/>
          </p:cNvGraphicFramePr>
          <p:nvPr>
            <p:extLst/>
          </p:nvPr>
        </p:nvGraphicFramePr>
        <p:xfrm>
          <a:off x="2513013" y="3810008"/>
          <a:ext cx="129540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3" name="Equation" r:id="rId10" imgW="507780" imgH="177723" progId="">
                  <p:embed/>
                </p:oleObj>
              </mc:Choice>
              <mc:Fallback>
                <p:oleObj name="Equation" r:id="rId10" imgW="507780" imgH="177723" progId="">
                  <p:embed/>
                  <p:pic>
                    <p:nvPicPr>
                      <p:cNvPr id="0" name="Picture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3013" y="3810008"/>
                        <a:ext cx="1295400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6" name="Object 9"/>
          <p:cNvGraphicFramePr>
            <a:graphicFrameLocks noChangeAspect="1"/>
          </p:cNvGraphicFramePr>
          <p:nvPr>
            <p:extLst/>
          </p:nvPr>
        </p:nvGraphicFramePr>
        <p:xfrm>
          <a:off x="1303338" y="5999076"/>
          <a:ext cx="1600200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4" name="Equation" r:id="rId12" imgW="545863" imgH="241195" progId="">
                  <p:embed/>
                </p:oleObj>
              </mc:Choice>
              <mc:Fallback>
                <p:oleObj name="Equation" r:id="rId12" imgW="545863" imgH="241195" progId="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3338" y="5999076"/>
                        <a:ext cx="1600200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7" name="AutoShape 10"/>
          <p:cNvSpPr>
            <a:spLocks noChangeArrowheads="1"/>
          </p:cNvSpPr>
          <p:nvPr/>
        </p:nvSpPr>
        <p:spPr bwMode="auto">
          <a:xfrm>
            <a:off x="457200" y="5999076"/>
            <a:ext cx="685800" cy="609600"/>
          </a:xfrm>
          <a:prstGeom prst="rightArrow">
            <a:avLst>
              <a:gd name="adj1" fmla="val 50000"/>
              <a:gd name="adj2" fmla="val 281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33"/>
              </a:solidFill>
            </a:endParaRPr>
          </a:p>
        </p:txBody>
      </p:sp>
      <p:graphicFrame>
        <p:nvGraphicFramePr>
          <p:cNvPr id="65548" name="Object 11"/>
          <p:cNvGraphicFramePr>
            <a:graphicFrameLocks noChangeAspect="1"/>
          </p:cNvGraphicFramePr>
          <p:nvPr>
            <p:extLst/>
          </p:nvPr>
        </p:nvGraphicFramePr>
        <p:xfrm>
          <a:off x="3160713" y="6073689"/>
          <a:ext cx="17526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5" name="Equation" r:id="rId14" imgW="660113" imgH="203112" progId="">
                  <p:embed/>
                </p:oleObj>
              </mc:Choice>
              <mc:Fallback>
                <p:oleObj name="Equation" r:id="rId14" imgW="660113" imgH="203112" progId="">
                  <p:embed/>
                  <p:pic>
                    <p:nvPicPr>
                      <p:cNvPr id="0" name="Picture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0713" y="6073689"/>
                        <a:ext cx="17526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471508" y="4379921"/>
          <a:ext cx="3338512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6" name="公式" r:id="rId16" imgW="952087" imgH="241195" progId="">
                  <p:embed/>
                </p:oleObj>
              </mc:Choice>
              <mc:Fallback>
                <p:oleObj name="公式" r:id="rId16" imgW="952087" imgH="241195" progId="">
                  <p:embed/>
                  <p:pic>
                    <p:nvPicPr>
                      <p:cNvPr id="0" name="Picture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508" y="4379921"/>
                        <a:ext cx="3338512" cy="604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4"/>
          <p:cNvGraphicFramePr>
            <a:graphicFrameLocks noChangeAspect="1"/>
          </p:cNvGraphicFramePr>
          <p:nvPr>
            <p:extLst/>
          </p:nvPr>
        </p:nvGraphicFramePr>
        <p:xfrm>
          <a:off x="1653412" y="5008571"/>
          <a:ext cx="1828800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7" name="公式" r:id="rId18" imgW="634725" imgH="457002" progId="">
                  <p:embed/>
                </p:oleObj>
              </mc:Choice>
              <mc:Fallback>
                <p:oleObj name="公式" r:id="rId18" imgW="634725" imgH="457002" progId="">
                  <p:embed/>
                  <p:pic>
                    <p:nvPicPr>
                      <p:cNvPr id="0" name="Picture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3412" y="5008571"/>
                        <a:ext cx="1828800" cy="9382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3564007" y="5287803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33"/>
                </a:solidFill>
                <a:ea typeface="黑体" panose="02010609060101010101" pitchFamily="49" charset="-122"/>
              </a:rPr>
              <a:t>迁移率</a:t>
            </a:r>
            <a:endParaRPr lang="zh-CN" altLang="en-US" sz="1050" dirty="0">
              <a:solidFill>
                <a:srgbClr val="00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2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7" grpId="0" animBg="1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C07DAE7E-6E74-42E8-BBE4-023926D17F70}" type="slidenum">
              <a:rPr lang="zh-CN" altLang="en-US">
                <a:solidFill>
                  <a:srgbClr val="000033"/>
                </a:solidFill>
                <a:latin typeface="Arial" panose="020B0604020202020204" pitchFamily="34" charset="0"/>
              </a:rPr>
              <a:pPr/>
              <a:t>39</a:t>
            </a:fld>
            <a:endParaRPr lang="en-US" altLang="zh-CN">
              <a:solidFill>
                <a:srgbClr val="000033"/>
              </a:solidFill>
              <a:latin typeface="Arial" panose="020B0604020202020204" pitchFamily="34" charset="0"/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chemeClr val="tx1"/>
                </a:solidFill>
                <a:ea typeface="黑体" panose="02010609060101010101" pitchFamily="49" charset="-122"/>
              </a:rPr>
              <a:t>迁移率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400" b="1" dirty="0" smtClean="0">
                <a:solidFill>
                  <a:srgbClr val="FF0000"/>
                </a:solidFill>
              </a:rPr>
              <a:t>定义：单位场强下电子的平均漂移速度。</a:t>
            </a:r>
          </a:p>
          <a:p>
            <a:pPr eaLnBrk="1" hangingPunct="1"/>
            <a:endParaRPr lang="zh-CN" altLang="en-US" sz="2400" b="1" dirty="0" smtClean="0"/>
          </a:p>
          <a:p>
            <a:pPr eaLnBrk="1" hangingPunct="1"/>
            <a:r>
              <a:rPr lang="zh-CN" altLang="en-US" sz="2400" b="1" dirty="0" smtClean="0"/>
              <a:t>                 标量；单位：</a:t>
            </a:r>
            <a:r>
              <a:rPr lang="en-US" altLang="zh-CN" sz="2400" b="1" dirty="0" smtClean="0"/>
              <a:t>m</a:t>
            </a:r>
            <a:r>
              <a:rPr lang="en-US" altLang="zh-CN" sz="2400" b="1" baseline="30000" dirty="0" smtClean="0"/>
              <a:t>2</a:t>
            </a:r>
            <a:r>
              <a:rPr lang="en-US" altLang="zh-CN" sz="2400" b="1" dirty="0" smtClean="0"/>
              <a:t>/V s </a:t>
            </a:r>
            <a:r>
              <a:rPr lang="zh-CN" altLang="en-US" sz="2400" b="1" dirty="0" smtClean="0"/>
              <a:t>（反应了电场下载流子</a:t>
            </a:r>
            <a:endParaRPr lang="en-US" altLang="zh-CN" sz="2400" b="1" dirty="0" smtClean="0"/>
          </a:p>
          <a:p>
            <a:pPr eaLnBrk="1" hangingPunct="1"/>
            <a:endParaRPr lang="en-US" altLang="zh-CN" sz="2400" b="1" dirty="0" smtClean="0"/>
          </a:p>
          <a:p>
            <a:pPr eaLnBrk="1" hangingPunct="1"/>
            <a:endParaRPr lang="en-US" altLang="zh-CN" sz="2400" b="1" dirty="0" smtClean="0"/>
          </a:p>
          <a:p>
            <a:pPr eaLnBrk="1" hangingPunct="1"/>
            <a:endParaRPr lang="en-US" altLang="zh-CN" sz="2400" b="1" dirty="0" smtClean="0"/>
          </a:p>
          <a:p>
            <a:pPr eaLnBrk="1" hangingPunct="1"/>
            <a:endParaRPr lang="en-US" altLang="zh-CN" sz="2400" b="1" dirty="0" smtClean="0"/>
          </a:p>
          <a:p>
            <a:pPr eaLnBrk="1" hangingPunct="1"/>
            <a:endParaRPr lang="en-US" altLang="zh-CN" sz="2400" b="1" dirty="0" smtClean="0"/>
          </a:p>
          <a:p>
            <a:pPr eaLnBrk="1" hangingPunct="1"/>
            <a:r>
              <a:rPr lang="zh-CN" altLang="en-US" sz="2400" b="1" dirty="0" smtClean="0"/>
              <a:t>与电导率的关系：</a:t>
            </a:r>
          </a:p>
          <a:p>
            <a:pPr eaLnBrk="1" hangingPunct="1"/>
            <a:endParaRPr lang="zh-CN" altLang="en-US" sz="2400" b="1" dirty="0" smtClean="0"/>
          </a:p>
          <a:p>
            <a:pPr eaLnBrk="1" hangingPunct="1"/>
            <a:endParaRPr lang="zh-CN" altLang="en-US" sz="2400" b="1" dirty="0" smtClean="0"/>
          </a:p>
          <a:p>
            <a:pPr eaLnBrk="1" hangingPunct="1"/>
            <a:endParaRPr lang="zh-CN" altLang="en-US" sz="2400" b="1" dirty="0" smtClean="0"/>
          </a:p>
        </p:txBody>
      </p:sp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838200" y="2286000"/>
          <a:ext cx="1479550" cy="137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8" name="Equation" r:id="rId3" imgW="520474" imgH="482391" progId="">
                  <p:embed/>
                </p:oleObj>
              </mc:Choice>
              <mc:Fallback>
                <p:oleObj name="Equation" r:id="rId3" imgW="520474" imgH="482391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286000"/>
                        <a:ext cx="1479550" cy="13700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Object 5"/>
          <p:cNvGraphicFramePr>
            <a:graphicFrameLocks noChangeAspect="1"/>
          </p:cNvGraphicFramePr>
          <p:nvPr/>
        </p:nvGraphicFramePr>
        <p:xfrm>
          <a:off x="4114800" y="3759200"/>
          <a:ext cx="3370263" cy="309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9" name="Equation" r:id="rId5" imgW="1574800" imgH="1447800" progId="">
                  <p:embed/>
                </p:oleObj>
              </mc:Choice>
              <mc:Fallback>
                <p:oleObj name="Equation" r:id="rId5" imgW="1574800" imgH="1447800" progId="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759200"/>
                        <a:ext cx="3370263" cy="3098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7" name="矩形 1"/>
          <p:cNvSpPr>
            <a:spLocks noChangeArrowheads="1"/>
          </p:cNvSpPr>
          <p:nvPr/>
        </p:nvSpPr>
        <p:spPr bwMode="auto">
          <a:xfrm>
            <a:off x="5257800" y="3179763"/>
            <a:ext cx="26590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275C6D"/>
              </a:buClr>
              <a:buSzPct val="70000"/>
            </a:pPr>
            <a:r>
              <a:rPr lang="zh-CN" altLang="en-US" sz="2400" b="1" dirty="0">
                <a:solidFill>
                  <a:srgbClr val="000033"/>
                </a:solidFill>
              </a:rPr>
              <a:t>运动的难易程度）</a:t>
            </a:r>
            <a:endParaRPr lang="en-US" altLang="zh-CN" sz="2400" b="1" dirty="0">
              <a:solidFill>
                <a:srgbClr val="00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20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5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dirty="0"/>
              <a:t>第三章复习</a:t>
            </a:r>
            <a:endParaRPr lang="zh-CN" altLang="en-US" sz="4000" b="1" dirty="0" smtClean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79536" y="2418834"/>
            <a:ext cx="7864473" cy="1166651"/>
          </a:xfrm>
        </p:spPr>
        <p:txBody>
          <a:bodyPr/>
          <a:lstStyle/>
          <a:p>
            <a:pPr marL="514350" indent="-514350">
              <a:buFont typeface="+mj-ea"/>
              <a:buAutoNum type="circleNumDbPlain" startAt="6"/>
            </a:pPr>
            <a:r>
              <a:rPr lang="zh-CN" altLang="en-US" sz="2800" b="1" dirty="0" smtClean="0"/>
              <a:t>杂质半导体载流子浓度的求解方法？</a:t>
            </a:r>
            <a:endParaRPr lang="en-US" altLang="zh-CN" sz="2800" b="1" dirty="0" smtClean="0"/>
          </a:p>
          <a:p>
            <a:r>
              <a:rPr lang="zh-CN" altLang="en-US" sz="2400" b="1" dirty="0" smtClean="0"/>
              <a:t>根据电中性条件得到</a:t>
            </a:r>
            <a:r>
              <a:rPr lang="en-US" altLang="zh-CN" sz="2400" b="1" dirty="0" smtClean="0"/>
              <a:t>E</a:t>
            </a:r>
            <a:r>
              <a:rPr lang="en-US" altLang="zh-CN" sz="2400" b="1" baseline="-25000" dirty="0" smtClean="0"/>
              <a:t>F</a:t>
            </a:r>
            <a:r>
              <a:rPr lang="zh-CN" altLang="en-US" sz="2400" b="1" dirty="0" smtClean="0"/>
              <a:t>的表达式</a:t>
            </a:r>
            <a:endParaRPr lang="en-US" altLang="zh-CN" sz="2400" b="1" dirty="0" smtClean="0"/>
          </a:p>
          <a:p>
            <a:r>
              <a:rPr lang="zh-CN" altLang="en-US" sz="2400" b="1" dirty="0"/>
              <a:t>饱和区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80311" y="3476987"/>
            <a:ext cx="3090028" cy="25836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43718" y="3507011"/>
            <a:ext cx="3178707" cy="2583678"/>
          </a:xfrm>
          <a:prstGeom prst="rect">
            <a:avLst/>
          </a:prstGeom>
        </p:spPr>
      </p:pic>
      <p:pic>
        <p:nvPicPr>
          <p:cNvPr id="8" name="Picture 1" descr="C:\Users\liucf\AppData\Roaming\Tencent\Users\360662121\QQ\WinTemp\RichOle\3GF5(XF50}2FY}XLNZ)$5@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47" b="88264"/>
          <a:stretch/>
        </p:blipFill>
        <p:spPr bwMode="auto">
          <a:xfrm>
            <a:off x="393060" y="1472423"/>
            <a:ext cx="1787251" cy="45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" descr="C:\Users\liucf\AppData\Roaming\Tencent\Users\360662121\QQ\WinTemp\RichOle\3GF5(XF50}2FY}XLNZ)$5@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6" r="17776" b="69399"/>
          <a:stretch/>
        </p:blipFill>
        <p:spPr bwMode="auto">
          <a:xfrm>
            <a:off x="2534284" y="1234466"/>
            <a:ext cx="3109434" cy="1174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59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010" y="1790446"/>
            <a:ext cx="3706813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4278761-A259-4296-8C08-88E484E9B367}" type="slidenum">
              <a:rPr lang="zh-CN" altLang="en-US">
                <a:solidFill>
                  <a:srgbClr val="000033"/>
                </a:solidFill>
                <a:latin typeface="Arial" panose="020B0604020202020204" pitchFamily="34" charset="0"/>
              </a:rPr>
              <a:pPr/>
              <a:t>40</a:t>
            </a:fld>
            <a:endParaRPr lang="en-US" altLang="zh-CN">
              <a:solidFill>
                <a:srgbClr val="000033"/>
              </a:solidFill>
              <a:latin typeface="Arial" panose="020B0604020202020204" pitchFamily="34" charset="0"/>
            </a:endParaRPr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半导体的电导率</a:t>
            </a:r>
          </a:p>
        </p:txBody>
      </p:sp>
      <p:graphicFrame>
        <p:nvGraphicFramePr>
          <p:cNvPr id="67589" name="Object 5"/>
          <p:cNvGraphicFramePr>
            <a:graphicFrameLocks noChangeAspect="1"/>
          </p:cNvGraphicFramePr>
          <p:nvPr/>
        </p:nvGraphicFramePr>
        <p:xfrm>
          <a:off x="457200" y="2133600"/>
          <a:ext cx="49530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5" name="Equation" r:id="rId4" imgW="1892300" imgH="241300" progId="">
                  <p:embed/>
                </p:oleObj>
              </mc:Choice>
              <mc:Fallback>
                <p:oleObj name="Equation" r:id="rId4" imgW="1892300" imgH="241300" progId="">
                  <p:embed/>
                  <p:pic>
                    <p:nvPicPr>
                      <p:cNvPr id="0" name="Picture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133600"/>
                        <a:ext cx="4953000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0" name="Object 6"/>
          <p:cNvGraphicFramePr>
            <a:graphicFrameLocks noChangeAspect="1"/>
          </p:cNvGraphicFramePr>
          <p:nvPr/>
        </p:nvGraphicFramePr>
        <p:xfrm>
          <a:off x="381000" y="2971800"/>
          <a:ext cx="30480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6" name="Equation" r:id="rId6" imgW="1079032" imgH="241195" progId="">
                  <p:embed/>
                </p:oleObj>
              </mc:Choice>
              <mc:Fallback>
                <p:oleObj name="Equation" r:id="rId6" imgW="1079032" imgH="241195" progId="">
                  <p:embed/>
                  <p:pic>
                    <p:nvPicPr>
                      <p:cNvPr id="0" name="Picture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971800"/>
                        <a:ext cx="304800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Object 7"/>
          <p:cNvGraphicFramePr>
            <a:graphicFrameLocks noChangeAspect="1"/>
          </p:cNvGraphicFramePr>
          <p:nvPr/>
        </p:nvGraphicFramePr>
        <p:xfrm>
          <a:off x="2286000" y="3962400"/>
          <a:ext cx="182245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7" name="Equation" r:id="rId8" imgW="596900" imgH="228600" progId="">
                  <p:embed/>
                </p:oleObj>
              </mc:Choice>
              <mc:Fallback>
                <p:oleObj name="Equation" r:id="rId8" imgW="596900" imgH="22860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962400"/>
                        <a:ext cx="182245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2" name="Object 8"/>
          <p:cNvGraphicFramePr>
            <a:graphicFrameLocks noChangeAspect="1"/>
          </p:cNvGraphicFramePr>
          <p:nvPr/>
        </p:nvGraphicFramePr>
        <p:xfrm>
          <a:off x="2286000" y="4648200"/>
          <a:ext cx="19050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8" name="Equation" r:id="rId10" imgW="634725" imgH="241195" progId="">
                  <p:embed/>
                </p:oleObj>
              </mc:Choice>
              <mc:Fallback>
                <p:oleObj name="Equation" r:id="rId10" imgW="634725" imgH="241195" progId="">
                  <p:embed/>
                  <p:pic>
                    <p:nvPicPr>
                      <p:cNvPr id="0" name="Picture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648200"/>
                        <a:ext cx="19050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3" name="Object 9"/>
          <p:cNvGraphicFramePr>
            <a:graphicFrameLocks noChangeAspect="1"/>
          </p:cNvGraphicFramePr>
          <p:nvPr/>
        </p:nvGraphicFramePr>
        <p:xfrm>
          <a:off x="2362200" y="5562600"/>
          <a:ext cx="2819400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9" name="Equation" r:id="rId12" imgW="1054100" imgH="241300" progId="">
                  <p:embed/>
                </p:oleObj>
              </mc:Choice>
              <mc:Fallback>
                <p:oleObj name="Equation" r:id="rId12" imgW="1054100" imgH="241300" progId="">
                  <p:embed/>
                  <p:pic>
                    <p:nvPicPr>
                      <p:cNvPr id="0" name="Picture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562600"/>
                        <a:ext cx="2819400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4" name="Text Box 10"/>
          <p:cNvSpPr txBox="1">
            <a:spLocks noChangeArrowheads="1"/>
          </p:cNvSpPr>
          <p:nvPr/>
        </p:nvSpPr>
        <p:spPr bwMode="auto">
          <a:xfrm>
            <a:off x="304800" y="4114800"/>
            <a:ext cx="1784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000033"/>
                </a:solidFill>
              </a:rPr>
              <a:t>n</a:t>
            </a:r>
            <a:r>
              <a:rPr lang="zh-CN" altLang="en-US" sz="2800" dirty="0">
                <a:solidFill>
                  <a:srgbClr val="000033"/>
                </a:solidFill>
              </a:rPr>
              <a:t>型半导体</a:t>
            </a:r>
          </a:p>
        </p:txBody>
      </p:sp>
      <p:sp>
        <p:nvSpPr>
          <p:cNvPr id="67595" name="Text Box 11"/>
          <p:cNvSpPr txBox="1">
            <a:spLocks noChangeArrowheads="1"/>
          </p:cNvSpPr>
          <p:nvPr/>
        </p:nvSpPr>
        <p:spPr bwMode="auto">
          <a:xfrm>
            <a:off x="381000" y="4814888"/>
            <a:ext cx="1784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000033"/>
                </a:solidFill>
              </a:rPr>
              <a:t>p</a:t>
            </a:r>
            <a:r>
              <a:rPr lang="zh-CN" altLang="en-US" sz="2800" dirty="0">
                <a:solidFill>
                  <a:srgbClr val="000033"/>
                </a:solidFill>
              </a:rPr>
              <a:t>型半导体</a:t>
            </a:r>
          </a:p>
        </p:txBody>
      </p:sp>
      <p:sp>
        <p:nvSpPr>
          <p:cNvPr id="67596" name="Text Box 12"/>
          <p:cNvSpPr txBox="1">
            <a:spLocks noChangeArrowheads="1"/>
          </p:cNvSpPr>
          <p:nvPr/>
        </p:nvSpPr>
        <p:spPr bwMode="auto">
          <a:xfrm>
            <a:off x="304800" y="5616575"/>
            <a:ext cx="1962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33"/>
                </a:solidFill>
              </a:rPr>
              <a:t>本征半导体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426118" y="5522569"/>
            <a:ext cx="3562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000033"/>
                </a:solidFill>
              </a:rPr>
              <a:t>电子和空穴参与导电；</a:t>
            </a:r>
            <a:endParaRPr lang="en-US" altLang="zh-CN" b="1" dirty="0" smtClean="0">
              <a:solidFill>
                <a:srgbClr val="000033"/>
              </a:solidFill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000033"/>
                </a:solidFill>
              </a:rPr>
              <a:t>电子和空穴运动方向相反，电流方向相同；</a:t>
            </a:r>
            <a:endParaRPr lang="en-US" altLang="zh-CN" b="1" dirty="0" smtClean="0">
              <a:solidFill>
                <a:srgbClr val="000033"/>
              </a:solidFill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000033"/>
                </a:solidFill>
              </a:rPr>
              <a:t>电子和空穴的迁移率不同。</a:t>
            </a:r>
            <a:endParaRPr lang="zh-CN" altLang="en-US" b="1" dirty="0">
              <a:solidFill>
                <a:srgbClr val="00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7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4" grpId="0"/>
      <p:bldP spid="67595" grpId="0"/>
      <p:bldP spid="6759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第三章复习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8460432" y="6243638"/>
            <a:ext cx="486718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62CA5F2-FD78-4D6F-AD54-84AE98AEE080}" type="slidenum">
              <a:rPr lang="zh-CN" altLang="en-US" smtClean="0"/>
              <a:pPr>
                <a:defRPr/>
              </a:pPr>
              <a:t>5</a:t>
            </a:fld>
            <a:endParaRPr lang="en-US" altLang="zh-CN" dirty="0"/>
          </a:p>
        </p:txBody>
      </p:sp>
      <p:pic>
        <p:nvPicPr>
          <p:cNvPr id="8" name="Picture 1" descr="C:\Users\liucf\AppData\Roaming\Tencent\Users\360662121\QQ\WinTemp\RichOle\3GF5(XF50}2FY}XLNZ)$5@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25"/>
          <a:stretch/>
        </p:blipFill>
        <p:spPr bwMode="auto">
          <a:xfrm>
            <a:off x="539552" y="3968837"/>
            <a:ext cx="7378687" cy="233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377293" y="1446255"/>
            <a:ext cx="8569857" cy="2447927"/>
            <a:chOff x="311604" y="1645102"/>
            <a:chExt cx="8569857" cy="244792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/>
            <a:srcRect b="24927"/>
            <a:stretch>
              <a:fillRect/>
            </a:stretch>
          </p:blipFill>
          <p:spPr>
            <a:xfrm>
              <a:off x="311604" y="1645102"/>
              <a:ext cx="8569857" cy="2447927"/>
            </a:xfrm>
            <a:prstGeom prst="rect">
              <a:avLst/>
            </a:prstGeom>
          </p:spPr>
        </p:pic>
        <p:sp>
          <p:nvSpPr>
            <p:cNvPr id="11" name="TextBox 5"/>
            <p:cNvSpPr txBox="1"/>
            <p:nvPr/>
          </p:nvSpPr>
          <p:spPr>
            <a:xfrm>
              <a:off x="595739" y="3658705"/>
              <a:ext cx="1308371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>
                  <a:solidFill>
                    <a:srgbClr val="000000"/>
                  </a:solidFill>
                  <a:latin typeface="Tahoma"/>
                </a:rPr>
                <a:t>p </a:t>
              </a:r>
              <a:r>
                <a:rPr lang="zh-CN" altLang="en-US" dirty="0" smtClean="0">
                  <a:solidFill>
                    <a:srgbClr val="000000"/>
                  </a:solidFill>
                  <a:latin typeface="Tahoma"/>
                </a:rPr>
                <a:t>型重掺杂</a:t>
              </a:r>
              <a:endParaRPr lang="zh-CN" altLang="en-US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12" name="TextBox 6"/>
            <p:cNvSpPr txBox="1"/>
            <p:nvPr/>
          </p:nvSpPr>
          <p:spPr>
            <a:xfrm>
              <a:off x="2335348" y="3643086"/>
              <a:ext cx="1234633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>
                  <a:solidFill>
                    <a:srgbClr val="000000"/>
                  </a:solidFill>
                  <a:latin typeface="Tahoma"/>
                </a:rPr>
                <a:t>P</a:t>
              </a:r>
              <a:r>
                <a:rPr lang="zh-CN" altLang="en-US" dirty="0" smtClean="0">
                  <a:solidFill>
                    <a:srgbClr val="000000"/>
                  </a:solidFill>
                  <a:latin typeface="Tahoma"/>
                </a:rPr>
                <a:t>型轻掺杂</a:t>
              </a:r>
              <a:endParaRPr lang="zh-CN" altLang="en-US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13" name="TextBox 7"/>
            <p:cNvSpPr txBox="1"/>
            <p:nvPr/>
          </p:nvSpPr>
          <p:spPr>
            <a:xfrm>
              <a:off x="4063999" y="3643086"/>
              <a:ext cx="646331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>
                  <a:solidFill>
                    <a:srgbClr val="000000"/>
                  </a:solidFill>
                  <a:latin typeface="Tahoma"/>
                </a:rPr>
                <a:t>本征</a:t>
              </a:r>
              <a:endParaRPr lang="en-US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5485336" y="3643086"/>
              <a:ext cx="1236236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>
                  <a:solidFill>
                    <a:srgbClr val="000000"/>
                  </a:solidFill>
                  <a:latin typeface="Tahoma"/>
                </a:rPr>
                <a:t>n</a:t>
              </a:r>
              <a:r>
                <a:rPr lang="zh-CN" altLang="en-US" dirty="0" smtClean="0">
                  <a:solidFill>
                    <a:srgbClr val="000000"/>
                  </a:solidFill>
                  <a:latin typeface="Tahoma"/>
                </a:rPr>
                <a:t>型</a:t>
              </a:r>
              <a:r>
                <a:rPr lang="zh-CN" altLang="en-US" dirty="0">
                  <a:solidFill>
                    <a:srgbClr val="000000"/>
                  </a:solidFill>
                  <a:latin typeface="Tahoma"/>
                </a:rPr>
                <a:t>轻掺杂</a:t>
              </a: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7306408" y="3670919"/>
              <a:ext cx="1308371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>
                  <a:solidFill>
                    <a:srgbClr val="000000"/>
                  </a:solidFill>
                  <a:latin typeface="Tahoma"/>
                </a:rPr>
                <a:t>n </a:t>
              </a:r>
              <a:r>
                <a:rPr lang="zh-CN" altLang="en-US" dirty="0">
                  <a:solidFill>
                    <a:srgbClr val="000000"/>
                  </a:solidFill>
                  <a:latin typeface="Tahoma"/>
                </a:rPr>
                <a:t>型重掺杂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221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600" y="317989"/>
            <a:ext cx="7793037" cy="717777"/>
          </a:xfrm>
        </p:spPr>
        <p:txBody>
          <a:bodyPr/>
          <a:lstStyle/>
          <a:p>
            <a:r>
              <a:rPr lang="zh-CN" altLang="en-US" b="1" dirty="0"/>
              <a:t>第三章复习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62CA5F2-FD78-4D6F-AD54-84AE98AEE080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/>
          <a:srcRect b="26959"/>
          <a:stretch>
            <a:fillRect/>
          </a:stretch>
        </p:blipFill>
        <p:spPr>
          <a:xfrm>
            <a:off x="1403648" y="2125990"/>
            <a:ext cx="6055574" cy="30820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92080" y="2311655"/>
            <a:ext cx="774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n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型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47864" y="2311655"/>
            <a:ext cx="771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p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型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7151534" y="2019267"/>
                <a:ext cx="8719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1" i="1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3600" b="1" i="1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3600" b="1" i="1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sz="3600" b="1" dirty="0">
                  <a:solidFill>
                    <a:srgbClr val="333399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534" y="2019267"/>
                <a:ext cx="871970" cy="553998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7151534" y="3856145"/>
                <a:ext cx="8607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1" i="1" smtClean="0">
                              <a:solidFill>
                                <a:srgbClr val="AAEFD1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solidFill>
                                <a:srgbClr val="AAEFD1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3600" b="1" i="1" smtClean="0">
                              <a:solidFill>
                                <a:srgbClr val="AAEFD1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3600" b="1" i="1" smtClean="0">
                              <a:solidFill>
                                <a:srgbClr val="AAEFD1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sz="3600" b="1" dirty="0">
                  <a:solidFill>
                    <a:srgbClr val="AAEFD1">
                      <a:lumMod val="5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534" y="3856145"/>
                <a:ext cx="860748" cy="553998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719762" y="3856145"/>
                <a:ext cx="862352" cy="603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1" i="1" smtClean="0">
                              <a:solidFill>
                                <a:srgbClr val="AAEFD1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solidFill>
                                <a:srgbClr val="AAEFD1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3600" b="1" i="1" smtClean="0">
                              <a:solidFill>
                                <a:srgbClr val="AAEFD1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3600" b="1" i="1" smtClean="0">
                              <a:solidFill>
                                <a:srgbClr val="AAEFD1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sz="3600" b="1" dirty="0">
                  <a:solidFill>
                    <a:srgbClr val="AAEFD1">
                      <a:lumMod val="5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62" y="3856145"/>
                <a:ext cx="862352" cy="603627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764946" y="1969638"/>
                <a:ext cx="851130" cy="603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1" i="1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sz="3600" b="1" i="1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3600" b="1" i="1" smtClean="0">
                              <a:solidFill>
                                <a:srgbClr val="333399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sz="3600" b="1" dirty="0">
                  <a:solidFill>
                    <a:srgbClr val="333399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46" y="1969638"/>
                <a:ext cx="851130" cy="603627"/>
              </a:xfrm>
              <a:prstGeom prst="rect">
                <a:avLst/>
              </a:prstGeom>
              <a:blipFill rotWithShape="0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6308783" y="162735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333399"/>
                </a:solidFill>
              </a:rPr>
              <a:t>多数载流子</a:t>
            </a:r>
            <a:endParaRPr lang="zh-CN" altLang="en-US" sz="2800" b="1" dirty="0">
              <a:solidFill>
                <a:srgbClr val="333399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35583" y="470687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AAEFD1">
                    <a:lumMod val="50000"/>
                  </a:srgbClr>
                </a:solidFill>
              </a:rPr>
              <a:t>少数载流子</a:t>
            </a:r>
            <a:endParaRPr lang="zh-CN" altLang="en-US" sz="2800" b="1" dirty="0">
              <a:solidFill>
                <a:srgbClr val="AAEFD1">
                  <a:lumMod val="50000"/>
                </a:srgb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11560" y="1556792"/>
            <a:ext cx="7677252" cy="1800200"/>
          </a:xfrm>
          <a:prstGeom prst="rect">
            <a:avLst/>
          </a:prstGeom>
          <a:noFill/>
          <a:ln w="2857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92809" y="3393445"/>
            <a:ext cx="7677252" cy="1800200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92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1" descr="C:\Users\liucf\AppData\Roaming\Tencent\Users\360662121\QQ\WinTemp\RichOle\2DD47)YBO[%@@1{R1K{@Q{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371600"/>
            <a:ext cx="8504237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59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dirty="0"/>
              <a:t>第三章复习</a:t>
            </a:r>
            <a:endParaRPr lang="zh-CN" altLang="en-US" sz="4000" b="1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3995936" y="5589240"/>
            <a:ext cx="36420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 smtClean="0"/>
              <a:t>＞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03848" y="5250600"/>
            <a:ext cx="28803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＜</a:t>
            </a:r>
            <a:endParaRPr lang="zh-CN" altLang="en-US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225994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要求掌握的公式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zh-CN" altLang="en-US" sz="2400" b="1" dirty="0" smtClean="0"/>
              <a:t>费米分布函数和玻尔兹曼分布函数</a:t>
            </a:r>
            <a:endParaRPr lang="en-US" altLang="zh-CN" sz="2400" b="1" dirty="0" smtClean="0"/>
          </a:p>
          <a:p>
            <a:pPr marL="514350" indent="-514350">
              <a:buFont typeface="+mj-ea"/>
              <a:buAutoNum type="circleNumDbPlain"/>
            </a:pPr>
            <a:endParaRPr lang="en-US" altLang="zh-CN" sz="2400" b="1" dirty="0"/>
          </a:p>
          <a:p>
            <a:pPr marL="514350" indent="-514350">
              <a:buFont typeface="+mj-ea"/>
              <a:buAutoNum type="circleNumDbPlain"/>
            </a:pPr>
            <a:endParaRPr lang="en-US" altLang="zh-CN" sz="2400" b="1" dirty="0" smtClean="0"/>
          </a:p>
          <a:p>
            <a:pPr marL="514350" indent="-514350">
              <a:buFont typeface="+mj-ea"/>
              <a:buAutoNum type="circleNumDbPlain"/>
            </a:pPr>
            <a:endParaRPr lang="en-US" altLang="zh-CN" sz="2400" b="1" dirty="0" smtClean="0"/>
          </a:p>
          <a:p>
            <a:pPr marL="514350" indent="-514350">
              <a:buFont typeface="+mj-ea"/>
              <a:buAutoNum type="circleNumDbPlain"/>
            </a:pPr>
            <a:r>
              <a:rPr lang="zh-CN" altLang="en-US" sz="2400" b="1" dirty="0" smtClean="0"/>
              <a:t>载流子浓度</a:t>
            </a:r>
            <a:endParaRPr lang="en-US" altLang="zh-CN" sz="2400" b="1" dirty="0" smtClean="0"/>
          </a:p>
          <a:p>
            <a:pPr marL="514350" indent="-514350">
              <a:buFont typeface="+mj-ea"/>
              <a:buAutoNum type="circleNumDbPlain"/>
            </a:pPr>
            <a:endParaRPr lang="en-US" altLang="zh-CN" sz="2400" b="1" dirty="0"/>
          </a:p>
          <a:p>
            <a:pPr marL="514350" indent="-514350">
              <a:buFont typeface="+mj-ea"/>
              <a:buAutoNum type="circleNumDbPlain"/>
            </a:pPr>
            <a:endParaRPr lang="en-US" altLang="zh-CN" sz="2400" b="1" dirty="0" smtClean="0"/>
          </a:p>
          <a:p>
            <a:pPr marL="514350" indent="-514350">
              <a:buFont typeface="+mj-ea"/>
              <a:buAutoNum type="circleNumDbPlain"/>
            </a:pPr>
            <a:endParaRPr lang="en-US" altLang="zh-CN" sz="2400" b="1" dirty="0"/>
          </a:p>
          <a:p>
            <a:pPr marL="514350" indent="-514350">
              <a:buFont typeface="+mj-ea"/>
              <a:buAutoNum type="circleNumDbPlain"/>
            </a:pPr>
            <a:endParaRPr lang="en-US" altLang="zh-CN" sz="2400" b="1" dirty="0" smtClean="0"/>
          </a:p>
          <a:p>
            <a:pPr marL="514350" indent="-514350">
              <a:buFont typeface="+mj-ea"/>
              <a:buAutoNum type="circleNumDbPlain"/>
            </a:pPr>
            <a:endParaRPr lang="en-US" altLang="zh-CN" sz="2400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4CB205-5D18-4E3B-83B9-E0526606676B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943175"/>
              </p:ext>
            </p:extLst>
          </p:nvPr>
        </p:nvGraphicFramePr>
        <p:xfrm>
          <a:off x="1511821" y="2217416"/>
          <a:ext cx="2736304" cy="1207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6" name="公式" r:id="rId3" imgW="1524000" imgH="673100" progId="">
                  <p:embed/>
                </p:oleObj>
              </mc:Choice>
              <mc:Fallback>
                <p:oleObj name="公式" r:id="rId3" imgW="1524000" imgH="673100" progId="">
                  <p:embed/>
                  <p:pic>
                    <p:nvPicPr>
                      <p:cNvPr id="0" name="Picture 5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821" y="2217416"/>
                        <a:ext cx="2736304" cy="12079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7766893"/>
              </p:ext>
            </p:extLst>
          </p:nvPr>
        </p:nvGraphicFramePr>
        <p:xfrm>
          <a:off x="5198566" y="2427615"/>
          <a:ext cx="2537792" cy="787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7" name="公式" r:id="rId5" imgW="952200" imgH="355320" progId="">
                  <p:embed/>
                </p:oleObj>
              </mc:Choice>
              <mc:Fallback>
                <p:oleObj name="公式" r:id="rId5" imgW="952200" imgH="355320" progId="">
                  <p:embed/>
                  <p:pic>
                    <p:nvPicPr>
                      <p:cNvPr id="0" name="Picture 5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8566" y="2427615"/>
                        <a:ext cx="2537792" cy="7875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018998"/>
              </p:ext>
            </p:extLst>
          </p:nvPr>
        </p:nvGraphicFramePr>
        <p:xfrm>
          <a:off x="1573129" y="4300537"/>
          <a:ext cx="2609850" cy="188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8" name="Equation" r:id="rId7" imgW="1104900" imgH="762000" progId="">
                  <p:embed/>
                </p:oleObj>
              </mc:Choice>
              <mc:Fallback>
                <p:oleObj name="Equation" r:id="rId7" imgW="1104900" imgH="762000" progId="">
                  <p:embed/>
                  <p:pic>
                    <p:nvPicPr>
                      <p:cNvPr id="0" name="Picture 5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3129" y="4300537"/>
                        <a:ext cx="2609850" cy="188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152927"/>
              </p:ext>
            </p:extLst>
          </p:nvPr>
        </p:nvGraphicFramePr>
        <p:xfrm>
          <a:off x="4496580" y="4509120"/>
          <a:ext cx="3941763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9" name="公式" r:id="rId9" imgW="1193760" imgH="393480" progId="">
                  <p:embed/>
                </p:oleObj>
              </mc:Choice>
              <mc:Fallback>
                <p:oleObj name="公式" r:id="rId9" imgW="1193760" imgH="393480" progId="">
                  <p:embed/>
                  <p:pic>
                    <p:nvPicPr>
                      <p:cNvPr id="0" name="Picture 5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6580" y="4509120"/>
                        <a:ext cx="3941763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272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要求掌握的公式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 startAt="3"/>
            </a:pPr>
            <a:r>
              <a:rPr lang="zh-CN" altLang="en-US" sz="2400" b="1" dirty="0"/>
              <a:t>强电离、弱电离的条件</a:t>
            </a:r>
            <a:endParaRPr lang="en-US" altLang="zh-CN" sz="2400" b="1" dirty="0"/>
          </a:p>
          <a:p>
            <a:pPr marL="514350" indent="-514350">
              <a:buFont typeface="+mj-ea"/>
              <a:buAutoNum type="circleNumDbPlain" startAt="3"/>
            </a:pPr>
            <a:endParaRPr lang="en-US" altLang="zh-CN" sz="2400" b="1" dirty="0" smtClean="0"/>
          </a:p>
          <a:p>
            <a:pPr marL="514350" indent="-514350">
              <a:buFont typeface="+mj-ea"/>
              <a:buAutoNum type="circleNumDbPlain" startAt="3"/>
            </a:pPr>
            <a:endParaRPr lang="en-US" altLang="zh-CN" sz="2400" b="1" dirty="0"/>
          </a:p>
          <a:p>
            <a:pPr marL="514350" indent="-514350">
              <a:buFont typeface="+mj-ea"/>
              <a:buAutoNum type="circleNumDbPlain" startAt="3"/>
            </a:pPr>
            <a:endParaRPr lang="en-US" altLang="zh-CN" sz="2400" b="1" dirty="0" smtClean="0"/>
          </a:p>
          <a:p>
            <a:pPr marL="514350" indent="-514350">
              <a:buFont typeface="+mj-ea"/>
              <a:buAutoNum type="circleNumDbPlain" startAt="3"/>
            </a:pPr>
            <a:endParaRPr lang="en-US" altLang="zh-CN" sz="2400" b="1" dirty="0"/>
          </a:p>
          <a:p>
            <a:pPr marL="514350" indent="-514350">
              <a:buFont typeface="+mj-ea"/>
              <a:buAutoNum type="circleNumDbPlain" startAt="3"/>
            </a:pPr>
            <a:r>
              <a:rPr lang="zh-CN" altLang="en-US" sz="2400" b="1" dirty="0" smtClean="0"/>
              <a:t>电中性条件</a:t>
            </a:r>
            <a:endParaRPr lang="en-US" altLang="zh-CN" sz="2400" b="1" dirty="0" smtClean="0"/>
          </a:p>
          <a:p>
            <a:pPr marL="514350" indent="-514350">
              <a:buFont typeface="+mj-ea"/>
              <a:buAutoNum type="circleNumDbPlain" startAt="3"/>
            </a:pPr>
            <a:endParaRPr lang="en-US" altLang="zh-CN" sz="2400" b="1" dirty="0"/>
          </a:p>
          <a:p>
            <a:pPr marL="514350" indent="-514350">
              <a:buFont typeface="+mj-ea"/>
              <a:buAutoNum type="circleNumDbPlain" startAt="3"/>
            </a:pPr>
            <a:endParaRPr lang="en-US" altLang="zh-CN" sz="2400" b="1" dirty="0" smtClean="0"/>
          </a:p>
          <a:p>
            <a:pPr marL="514350" indent="-514350">
              <a:buFont typeface="+mj-ea"/>
              <a:buAutoNum type="circleNumDbPlain" startAt="3"/>
            </a:pPr>
            <a:endParaRPr lang="en-US" altLang="zh-CN" sz="2400" b="1" dirty="0"/>
          </a:p>
          <a:p>
            <a:pPr marL="514350" indent="-514350">
              <a:buFont typeface="+mj-ea"/>
              <a:buAutoNum type="circleNumDbPlain" startAt="3"/>
            </a:pPr>
            <a:endParaRPr lang="en-US" altLang="zh-CN" sz="2400" b="1" dirty="0" smtClean="0"/>
          </a:p>
          <a:p>
            <a:pPr marL="514350" indent="-514350">
              <a:buFont typeface="+mj-ea"/>
              <a:buAutoNum type="circleNumDbPlain" startAt="3"/>
            </a:pPr>
            <a:endParaRPr lang="en-US" altLang="zh-CN" sz="2400" b="1" dirty="0"/>
          </a:p>
          <a:p>
            <a:pPr marL="514350" indent="-514350">
              <a:buFont typeface="+mj-ea"/>
              <a:buAutoNum type="circleNumDbPlain" startAt="3"/>
            </a:pPr>
            <a:endParaRPr lang="en-US" altLang="zh-CN" sz="2400" b="1" dirty="0" smtClean="0"/>
          </a:p>
          <a:p>
            <a:pPr marL="514350" indent="-514350">
              <a:buFont typeface="+mj-ea"/>
              <a:buAutoNum type="circleNumDbPlain" startAt="3"/>
            </a:pPr>
            <a:endParaRPr lang="en-US" altLang="zh-CN" sz="2400" b="1" dirty="0"/>
          </a:p>
          <a:p>
            <a:pPr marL="514350" indent="-514350">
              <a:buFont typeface="+mj-ea"/>
              <a:buAutoNum type="circleNumDbPlain" startAt="3"/>
            </a:pPr>
            <a:endParaRPr lang="en-US" altLang="zh-CN" sz="2400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4CB205-5D18-4E3B-83B9-E0526606676B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5425" t="23659" r="6929"/>
          <a:stretch/>
        </p:blipFill>
        <p:spPr bwMode="auto">
          <a:xfrm>
            <a:off x="3059832" y="3925709"/>
            <a:ext cx="5112568" cy="2322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600836"/>
              </p:ext>
            </p:extLst>
          </p:nvPr>
        </p:nvGraphicFramePr>
        <p:xfrm>
          <a:off x="510214" y="2290573"/>
          <a:ext cx="2592781" cy="1558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4" name="公式" r:id="rId4" imgW="1562100" imgH="939800" progId="">
                  <p:embed/>
                </p:oleObj>
              </mc:Choice>
              <mc:Fallback>
                <p:oleObj name="公式" r:id="rId4" imgW="1562100" imgH="939800" progId="">
                  <p:embed/>
                  <p:pic>
                    <p:nvPicPr>
                      <p:cNvPr id="0" name="Picture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214" y="2290573"/>
                        <a:ext cx="2592781" cy="15589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054775"/>
              </p:ext>
            </p:extLst>
          </p:nvPr>
        </p:nvGraphicFramePr>
        <p:xfrm>
          <a:off x="3339158" y="2561794"/>
          <a:ext cx="2268983" cy="1016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5" r:id="rId6" imgW="1104900" imgH="495300" progId="">
                  <p:embed/>
                </p:oleObj>
              </mc:Choice>
              <mc:Fallback>
                <p:oleObj r:id="rId6" imgW="1104900" imgH="495300" progId="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9158" y="2561794"/>
                        <a:ext cx="2268983" cy="10164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6177888" y="2529096"/>
            <a:ext cx="2282544" cy="1041169"/>
            <a:chOff x="6177888" y="2529096"/>
            <a:chExt cx="2282544" cy="104116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8" cstate="print"/>
            <a:srcRect l="49915"/>
            <a:stretch/>
          </p:blipFill>
          <p:spPr>
            <a:xfrm>
              <a:off x="6588224" y="2529096"/>
              <a:ext cx="1872208" cy="104116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6177888" y="2772064"/>
                  <a:ext cx="43479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888" y="2772064"/>
                  <a:ext cx="434798" cy="369332"/>
                </a:xfrm>
                <a:prstGeom prst="rect">
                  <a:avLst/>
                </a:prstGeom>
                <a:blipFill rotWithShape="0">
                  <a:blip r:embed="rId9" cstate="print"/>
                  <a:stretch>
                    <a:fillRect l="-8333" r="-4167" b="-1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4368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吉祥如意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  <a:txDef>
      <a:spPr>
        <a:solidFill>
          <a:schemeClr val="bg1"/>
        </a:solidFill>
      </a:spPr>
      <a:bodyPr wrap="none" rtlCol="0">
        <a:spAutoFit/>
      </a:bodyPr>
      <a:lstStyle>
        <a:defPPr>
          <a:defRPr sz="1400" b="1" dirty="0" smtClean="0"/>
        </a:defPPr>
      </a:lstStyle>
    </a:txDef>
  </a:objectDefaul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Quadrant">
  <a:themeElements>
    <a:clrScheme name="Quadrant 8">
      <a:dk1>
        <a:srgbClr val="000033"/>
      </a:dk1>
      <a:lt1>
        <a:srgbClr val="FFFFFF"/>
      </a:lt1>
      <a:dk2>
        <a:srgbClr val="003366"/>
      </a:dk2>
      <a:lt2>
        <a:srgbClr val="275C6D"/>
      </a:lt2>
      <a:accent1>
        <a:srgbClr val="A7D2DF"/>
      </a:accent1>
      <a:accent2>
        <a:srgbClr val="108DA6"/>
      </a:accent2>
      <a:accent3>
        <a:srgbClr val="FFFFFF"/>
      </a:accent3>
      <a:accent4>
        <a:srgbClr val="00002A"/>
      </a:accent4>
      <a:accent5>
        <a:srgbClr val="D0E5EC"/>
      </a:accent5>
      <a:accent6>
        <a:srgbClr val="0D7F96"/>
      </a:accent6>
      <a:hlink>
        <a:srgbClr val="666699"/>
      </a:hlink>
      <a:folHlink>
        <a:srgbClr val="9999FF"/>
      </a:folHlink>
    </a:clrScheme>
    <a:fontScheme name="Quadrant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Quadrant">
  <a:themeElements>
    <a:clrScheme name="Quadrant 8">
      <a:dk1>
        <a:srgbClr val="000033"/>
      </a:dk1>
      <a:lt1>
        <a:srgbClr val="FFFFFF"/>
      </a:lt1>
      <a:dk2>
        <a:srgbClr val="003366"/>
      </a:dk2>
      <a:lt2>
        <a:srgbClr val="275C6D"/>
      </a:lt2>
      <a:accent1>
        <a:srgbClr val="A7D2DF"/>
      </a:accent1>
      <a:accent2>
        <a:srgbClr val="108DA6"/>
      </a:accent2>
      <a:accent3>
        <a:srgbClr val="FFFFFF"/>
      </a:accent3>
      <a:accent4>
        <a:srgbClr val="00002A"/>
      </a:accent4>
      <a:accent5>
        <a:srgbClr val="D0E5EC"/>
      </a:accent5>
      <a:accent6>
        <a:srgbClr val="0D7F96"/>
      </a:accent6>
      <a:hlink>
        <a:srgbClr val="666699"/>
      </a:hlink>
      <a:folHlink>
        <a:srgbClr val="9999FF"/>
      </a:folHlink>
    </a:clrScheme>
    <a:fontScheme name="Quadrant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789</Words>
  <Application>Microsoft Office PowerPoint</Application>
  <PresentationFormat>全屏显示(4:3)</PresentationFormat>
  <Paragraphs>187</Paragraphs>
  <Slides>40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40</vt:i4>
      </vt:variant>
    </vt:vector>
  </HeadingPairs>
  <TitlesOfParts>
    <vt:vector size="57" baseType="lpstr">
      <vt:lpstr>仿宋</vt:lpstr>
      <vt:lpstr>黑体</vt:lpstr>
      <vt:lpstr>宋体</vt:lpstr>
      <vt:lpstr>Arial</vt:lpstr>
      <vt:lpstr>Calibri</vt:lpstr>
      <vt:lpstr>Cambria Math</vt:lpstr>
      <vt:lpstr>Tahoma</vt:lpstr>
      <vt:lpstr>Times New Roman</vt:lpstr>
      <vt:lpstr>Wingdings</vt:lpstr>
      <vt:lpstr>Wingdings 2</vt:lpstr>
      <vt:lpstr>2_Blends</vt:lpstr>
      <vt:lpstr>1_吉祥如意</vt:lpstr>
      <vt:lpstr>2_Quadrant</vt:lpstr>
      <vt:lpstr>Quadrant</vt:lpstr>
      <vt:lpstr>Microsoft 公式 3.0</vt:lpstr>
      <vt:lpstr>公式</vt:lpstr>
      <vt:lpstr>Equation</vt:lpstr>
      <vt:lpstr>第三章复习</vt:lpstr>
      <vt:lpstr>第三章复习</vt:lpstr>
      <vt:lpstr>第三章复习</vt:lpstr>
      <vt:lpstr>第三章复习</vt:lpstr>
      <vt:lpstr>第三章复习</vt:lpstr>
      <vt:lpstr>第三章复习</vt:lpstr>
      <vt:lpstr>第三章复习</vt:lpstr>
      <vt:lpstr>要求掌握的公式</vt:lpstr>
      <vt:lpstr>要求掌握的公式</vt:lpstr>
      <vt:lpstr>要求掌握的公式</vt:lpstr>
      <vt:lpstr>PowerPoint 演示文稿</vt:lpstr>
      <vt:lpstr>练习</vt:lpstr>
      <vt:lpstr>练习</vt:lpstr>
      <vt:lpstr>练习</vt:lpstr>
      <vt:lpstr>练习</vt:lpstr>
      <vt:lpstr>练习</vt:lpstr>
      <vt:lpstr>PowerPoint 演示文稿</vt:lpstr>
      <vt:lpstr>练习</vt:lpstr>
      <vt:lpstr>练习</vt:lpstr>
      <vt:lpstr>PowerPoint 演示文稿</vt:lpstr>
      <vt:lpstr>PowerPoint 演示文稿</vt:lpstr>
      <vt:lpstr>PowerPoint 演示文稿</vt:lpstr>
      <vt:lpstr>PowerPoint 演示文稿</vt:lpstr>
      <vt:lpstr>练习</vt:lpstr>
      <vt:lpstr>PowerPoint 演示文稿</vt:lpstr>
      <vt:lpstr>PowerPoint 演示文稿</vt:lpstr>
      <vt:lpstr>练习</vt:lpstr>
      <vt:lpstr>PowerPoint 演示文稿</vt:lpstr>
      <vt:lpstr>练习</vt:lpstr>
      <vt:lpstr>练习</vt:lpstr>
      <vt:lpstr>PowerPoint 演示文稿</vt:lpstr>
      <vt:lpstr>PowerPoint 演示文稿</vt:lpstr>
      <vt:lpstr>练习</vt:lpstr>
      <vt:lpstr>练习</vt:lpstr>
      <vt:lpstr>重点</vt:lpstr>
      <vt:lpstr>第四章：半导体的导电性</vt:lpstr>
      <vt:lpstr>4.1载流子的漂移运动 迁移率</vt:lpstr>
      <vt:lpstr>漂移运动和迁移率</vt:lpstr>
      <vt:lpstr>迁移率</vt:lpstr>
      <vt:lpstr>半导体的电导率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例题</dc:title>
  <dc:creator>nql</dc:creator>
  <cp:lastModifiedBy>njupt</cp:lastModifiedBy>
  <cp:revision>106</cp:revision>
  <dcterms:created xsi:type="dcterms:W3CDTF">2017-10-04T21:10:02Z</dcterms:created>
  <dcterms:modified xsi:type="dcterms:W3CDTF">2021-11-09T05:42:03Z</dcterms:modified>
</cp:coreProperties>
</file>